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632" r:id="rId2"/>
    <p:sldId id="722" r:id="rId3"/>
    <p:sldId id="724" r:id="rId4"/>
    <p:sldId id="735" r:id="rId5"/>
    <p:sldId id="723" r:id="rId6"/>
    <p:sldId id="725" r:id="rId7"/>
    <p:sldId id="727" r:id="rId8"/>
    <p:sldId id="728" r:id="rId9"/>
    <p:sldId id="726" r:id="rId10"/>
    <p:sldId id="739" r:id="rId11"/>
    <p:sldId id="729" r:id="rId12"/>
    <p:sldId id="676" r:id="rId13"/>
    <p:sldId id="731" r:id="rId14"/>
    <p:sldId id="732" r:id="rId15"/>
    <p:sldId id="733" r:id="rId16"/>
    <p:sldId id="702" r:id="rId17"/>
    <p:sldId id="730" r:id="rId18"/>
    <p:sldId id="734" r:id="rId19"/>
    <p:sldId id="736" r:id="rId20"/>
    <p:sldId id="737" r:id="rId21"/>
    <p:sldId id="703" r:id="rId22"/>
    <p:sldId id="738" r:id="rId23"/>
    <p:sldId id="675" r:id="rId24"/>
    <p:sldId id="678" r:id="rId25"/>
    <p:sldId id="740" r:id="rId26"/>
    <p:sldId id="741" r:id="rId27"/>
    <p:sldId id="742" r:id="rId28"/>
    <p:sldId id="743" r:id="rId29"/>
    <p:sldId id="704" r:id="rId30"/>
    <p:sldId id="744" r:id="rId31"/>
    <p:sldId id="745" r:id="rId32"/>
    <p:sldId id="746" r:id="rId33"/>
    <p:sldId id="748" r:id="rId34"/>
    <p:sldId id="747" r:id="rId35"/>
    <p:sldId id="750" r:id="rId36"/>
    <p:sldId id="751" r:id="rId37"/>
    <p:sldId id="325"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6981" autoAdjust="0"/>
  </p:normalViewPr>
  <p:slideViewPr>
    <p:cSldViewPr>
      <p:cViewPr varScale="1">
        <p:scale>
          <a:sx n="108" d="100"/>
          <a:sy n="108" d="100"/>
        </p:scale>
        <p:origin x="2304" y="20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0BA23D-5710-45C3-8AE1-7B5721BE450C}" type="datetimeFigureOut">
              <a:rPr lang="en-US" smtClean="0"/>
              <a:pPr/>
              <a:t>10/22/25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B29B1D2-4D57-416E-8BD1-3DACB5B914DA}" type="slidenum">
              <a:rPr lang="en-US" smtClean="0"/>
              <a:pPr/>
              <a:t>‹#›</a:t>
            </a:fld>
            <a:endParaRPr lang="en-US"/>
          </a:p>
        </p:txBody>
      </p:sp>
    </p:spTree>
    <p:extLst>
      <p:ext uri="{BB962C8B-B14F-4D97-AF65-F5344CB8AC3E}">
        <p14:creationId xmlns:p14="http://schemas.microsoft.com/office/powerpoint/2010/main" val="1568444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29B1D2-4D57-416E-8BD1-3DACB5B914DA}" type="slidenum">
              <a:rPr lang="en-US" smtClean="0"/>
              <a:pPr/>
              <a:t>7</a:t>
            </a:fld>
            <a:endParaRPr lang="en-US"/>
          </a:p>
        </p:txBody>
      </p:sp>
    </p:spTree>
    <p:extLst>
      <p:ext uri="{BB962C8B-B14F-4D97-AF65-F5344CB8AC3E}">
        <p14:creationId xmlns:p14="http://schemas.microsoft.com/office/powerpoint/2010/main" val="989400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29B1D2-4D57-416E-8BD1-3DACB5B914DA}" type="slidenum">
              <a:rPr lang="en-US" smtClean="0"/>
              <a:pPr/>
              <a:t>8</a:t>
            </a:fld>
            <a:endParaRPr lang="en-US"/>
          </a:p>
        </p:txBody>
      </p:sp>
    </p:spTree>
    <p:extLst>
      <p:ext uri="{BB962C8B-B14F-4D97-AF65-F5344CB8AC3E}">
        <p14:creationId xmlns:p14="http://schemas.microsoft.com/office/powerpoint/2010/main" val="989400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29B1D2-4D57-416E-8BD1-3DACB5B914DA}" type="slidenum">
              <a:rPr lang="en-US" smtClean="0"/>
              <a:pPr/>
              <a:t>12</a:t>
            </a:fld>
            <a:endParaRPr lang="en-US"/>
          </a:p>
        </p:txBody>
      </p:sp>
    </p:spTree>
    <p:extLst>
      <p:ext uri="{BB962C8B-B14F-4D97-AF65-F5344CB8AC3E}">
        <p14:creationId xmlns:p14="http://schemas.microsoft.com/office/powerpoint/2010/main" val="989400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29B1D2-4D57-416E-8BD1-3DACB5B914DA}" type="slidenum">
              <a:rPr lang="en-US" smtClean="0"/>
              <a:pPr/>
              <a:t>17</a:t>
            </a:fld>
            <a:endParaRPr lang="en-US"/>
          </a:p>
        </p:txBody>
      </p:sp>
    </p:spTree>
    <p:extLst>
      <p:ext uri="{BB962C8B-B14F-4D97-AF65-F5344CB8AC3E}">
        <p14:creationId xmlns:p14="http://schemas.microsoft.com/office/powerpoint/2010/main" val="989400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29B1D2-4D57-416E-8BD1-3DACB5B914DA}" type="slidenum">
              <a:rPr lang="en-US" smtClean="0"/>
              <a:pPr/>
              <a:t>22</a:t>
            </a:fld>
            <a:endParaRPr lang="en-US"/>
          </a:p>
        </p:txBody>
      </p:sp>
    </p:spTree>
    <p:extLst>
      <p:ext uri="{BB962C8B-B14F-4D97-AF65-F5344CB8AC3E}">
        <p14:creationId xmlns:p14="http://schemas.microsoft.com/office/powerpoint/2010/main" val="989400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29B1D2-4D57-416E-8BD1-3DACB5B914DA}" type="slidenum">
              <a:rPr lang="en-US" smtClean="0"/>
              <a:pPr/>
              <a:t>33</a:t>
            </a:fld>
            <a:endParaRPr lang="en-US"/>
          </a:p>
        </p:txBody>
      </p:sp>
    </p:spTree>
    <p:extLst>
      <p:ext uri="{BB962C8B-B14F-4D97-AF65-F5344CB8AC3E}">
        <p14:creationId xmlns:p14="http://schemas.microsoft.com/office/powerpoint/2010/main" val="349144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29B1D2-4D57-416E-8BD1-3DACB5B914DA}" type="slidenum">
              <a:rPr lang="en-US" smtClean="0"/>
              <a:pPr/>
              <a:t>34</a:t>
            </a:fld>
            <a:endParaRPr lang="en-US"/>
          </a:p>
        </p:txBody>
      </p:sp>
    </p:spTree>
    <p:extLst>
      <p:ext uri="{BB962C8B-B14F-4D97-AF65-F5344CB8AC3E}">
        <p14:creationId xmlns:p14="http://schemas.microsoft.com/office/powerpoint/2010/main" val="349144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51B58-621A-4ADE-A159-9196DE925EBD}" type="datetimeFigureOut">
              <a:rPr lang="en-US" smtClean="0"/>
              <a:pPr/>
              <a:t>10/22/25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8732158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51B58-621A-4ADE-A159-9196DE925EBD}" type="datetimeFigureOut">
              <a:rPr lang="en-US" smtClean="0"/>
              <a:pPr/>
              <a:t>10/22/25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2158221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51B58-621A-4ADE-A159-9196DE925EBD}" type="datetimeFigureOut">
              <a:rPr lang="en-US" smtClean="0"/>
              <a:pPr/>
              <a:t>10/22/25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1643977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51B58-621A-4ADE-A159-9196DE925EBD}" type="datetimeFigureOut">
              <a:rPr lang="en-US" smtClean="0"/>
              <a:pPr/>
              <a:t>10/22/25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2762121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51B58-621A-4ADE-A159-9196DE925EBD}" type="datetimeFigureOut">
              <a:rPr lang="en-US" smtClean="0"/>
              <a:pPr/>
              <a:t>10/22/25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3068580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51B58-621A-4ADE-A159-9196DE925EBD}" type="datetimeFigureOut">
              <a:rPr lang="en-US" smtClean="0"/>
              <a:pPr/>
              <a:t>10/22/25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1335066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51B58-621A-4ADE-A159-9196DE925EBD}" type="datetimeFigureOut">
              <a:rPr lang="en-US" smtClean="0"/>
              <a:pPr/>
              <a:t>10/22/25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3171570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51B58-621A-4ADE-A159-9196DE925EBD}" type="datetimeFigureOut">
              <a:rPr lang="en-US" smtClean="0"/>
              <a:pPr/>
              <a:t>10/22/25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3517760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51B58-621A-4ADE-A159-9196DE925EBD}" type="datetimeFigureOut">
              <a:rPr lang="en-US" smtClean="0"/>
              <a:pPr/>
              <a:t>10/22/25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3108619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51B58-621A-4ADE-A159-9196DE925EBD}" type="datetimeFigureOut">
              <a:rPr lang="en-US" smtClean="0"/>
              <a:pPr/>
              <a:t>10/22/25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3804278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51B58-621A-4ADE-A159-9196DE925EBD}" type="datetimeFigureOut">
              <a:rPr lang="en-US" smtClean="0"/>
              <a:pPr/>
              <a:t>10/22/25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1137432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51B58-621A-4ADE-A159-9196DE925EBD}" type="datetimeFigureOut">
              <a:rPr lang="en-US" smtClean="0"/>
              <a:pPr/>
              <a:t>10/22/25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2F7AE2-E6CD-4286-A778-A9BB647826B6}" type="slidenum">
              <a:rPr lang="en-US" smtClean="0"/>
              <a:pPr/>
              <a:t>‹#›</a:t>
            </a:fld>
            <a:endParaRPr lang="en-US"/>
          </a:p>
        </p:txBody>
      </p:sp>
    </p:spTree>
    <p:extLst>
      <p:ext uri="{BB962C8B-B14F-4D97-AF65-F5344CB8AC3E}">
        <p14:creationId xmlns:p14="http://schemas.microsoft.com/office/powerpoint/2010/main" val="10355999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2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Civil Wars</a:t>
            </a:r>
          </a:p>
        </p:txBody>
      </p:sp>
      <p:pic>
        <p:nvPicPr>
          <p:cNvPr id="10" name="Content Placeholder 6"/>
          <p:cNvPicPr>
            <a:picLocks noGrp="1" noChangeAspect="1"/>
          </p:cNvPicPr>
          <p:nvPr>
            <p:ph sz="half" idx="4294967295"/>
          </p:nvPr>
        </p:nvPicPr>
        <p:blipFill>
          <a:blip r:embed="rId2" cstate="print">
            <a:extLst>
              <a:ext uri="{28A0092B-C50C-407E-A947-70E740481C1C}">
                <a14:useLocalDpi xmlns:a14="http://schemas.microsoft.com/office/drawing/2010/main" val="0"/>
              </a:ext>
            </a:extLst>
          </a:blip>
          <a:stretch>
            <a:fillRect/>
          </a:stretch>
        </p:blipFill>
        <p:spPr>
          <a:xfrm>
            <a:off x="4574297" y="2590800"/>
            <a:ext cx="882650" cy="1600200"/>
          </a:xfrm>
        </p:spPr>
      </p:pic>
      <p:pic>
        <p:nvPicPr>
          <p:cNvPr id="13" name="Content Placeholder 6"/>
          <p:cNvPicPr>
            <a:picLocks noGrp="1" noChangeAspect="1"/>
          </p:cNvPicPr>
          <p:nvPr>
            <p:ph sz="half" idx="4294967295"/>
          </p:nvPr>
        </p:nvPicPr>
        <p:blipFill>
          <a:blip r:embed="rId3" cstate="print">
            <a:extLst>
              <a:ext uri="{28A0092B-C50C-407E-A947-70E740481C1C}">
                <a14:useLocalDpi xmlns:a14="http://schemas.microsoft.com/office/drawing/2010/main" val="0"/>
              </a:ext>
            </a:extLst>
          </a:blip>
          <a:stretch>
            <a:fillRect/>
          </a:stretch>
        </p:blipFill>
        <p:spPr>
          <a:xfrm>
            <a:off x="3352800" y="2649380"/>
            <a:ext cx="1036638" cy="1201738"/>
          </a:xfrm>
        </p:spPr>
      </p:pic>
      <p:pic>
        <p:nvPicPr>
          <p:cNvPr id="14" name="Content Placeholder 6"/>
          <p:cNvPicPr>
            <a:picLocks noGrp="1" noChangeAspect="1"/>
          </p:cNvPicPr>
          <p:nvPr>
            <p:ph sz="half" idx="4294967295"/>
          </p:nvPr>
        </p:nvPicPr>
        <p:blipFill>
          <a:blip r:embed="rId4" cstate="print">
            <a:extLst>
              <a:ext uri="{28A0092B-C50C-407E-A947-70E740481C1C}">
                <a14:useLocalDpi xmlns:a14="http://schemas.microsoft.com/office/drawing/2010/main" val="0"/>
              </a:ext>
            </a:extLst>
          </a:blip>
          <a:stretch>
            <a:fillRect/>
          </a:stretch>
        </p:blipFill>
        <p:spPr>
          <a:xfrm>
            <a:off x="6172200" y="3904800"/>
            <a:ext cx="1036637" cy="1317625"/>
          </a:xfrm>
        </p:spPr>
      </p:pic>
      <p:pic>
        <p:nvPicPr>
          <p:cNvPr id="15" name="Content Placeholder 6"/>
          <p:cNvPicPr>
            <a:picLocks noGrp="1" noChangeAspect="1"/>
          </p:cNvPicPr>
          <p:nvPr>
            <p:ph sz="half" idx="4294967295"/>
          </p:nvPr>
        </p:nvPicPr>
        <p:blipFill>
          <a:blip r:embed="rId5" cstate="print">
            <a:extLst>
              <a:ext uri="{28A0092B-C50C-407E-A947-70E740481C1C}">
                <a14:useLocalDpi xmlns:a14="http://schemas.microsoft.com/office/drawing/2010/main" val="0"/>
              </a:ext>
            </a:extLst>
          </a:blip>
          <a:stretch>
            <a:fillRect/>
          </a:stretch>
        </p:blipFill>
        <p:spPr>
          <a:xfrm>
            <a:off x="7358338" y="3865113"/>
            <a:ext cx="1038225" cy="1397000"/>
          </a:xfrm>
        </p:spPr>
      </p:pic>
      <p:pic>
        <p:nvPicPr>
          <p:cNvPr id="22" name="Content Placeholder 6"/>
          <p:cNvPicPr>
            <a:picLocks noGrp="1" noChangeAspect="1"/>
          </p:cNvPicPr>
          <p:nvPr>
            <p:ph sz="half" idx="4294967295"/>
          </p:nvPr>
        </p:nvPicPr>
        <p:blipFill>
          <a:blip r:embed="rId6" cstate="print">
            <a:extLst>
              <a:ext uri="{28A0092B-C50C-407E-A947-70E740481C1C}">
                <a14:useLocalDpi xmlns:a14="http://schemas.microsoft.com/office/drawing/2010/main" val="0"/>
              </a:ext>
            </a:extLst>
          </a:blip>
          <a:stretch>
            <a:fillRect/>
          </a:stretch>
        </p:blipFill>
        <p:spPr>
          <a:xfrm>
            <a:off x="1719431" y="1602476"/>
            <a:ext cx="1036638" cy="1581150"/>
          </a:xfrm>
        </p:spPr>
      </p:pic>
      <p:pic>
        <p:nvPicPr>
          <p:cNvPr id="21" name="Content Placeholder 6"/>
          <p:cNvPicPr>
            <a:picLocks noGrp="1" noChangeAspect="1"/>
          </p:cNvPicPr>
          <p:nvPr>
            <p:ph sz="half" idx="4294967295"/>
          </p:nvPr>
        </p:nvPicPr>
        <p:blipFill>
          <a:blip r:embed="rId7" cstate="print">
            <a:extLst>
              <a:ext uri="{28A0092B-C50C-407E-A947-70E740481C1C}">
                <a14:useLocalDpi xmlns:a14="http://schemas.microsoft.com/office/drawing/2010/main" val="0"/>
              </a:ext>
            </a:extLst>
          </a:blip>
          <a:stretch>
            <a:fillRect/>
          </a:stretch>
        </p:blipFill>
        <p:spPr>
          <a:xfrm>
            <a:off x="533400" y="1583426"/>
            <a:ext cx="1036638" cy="1600200"/>
          </a:xfrm>
        </p:spPr>
      </p:pic>
      <p:sp>
        <p:nvSpPr>
          <p:cNvPr id="11" name="TextBox 10"/>
          <p:cNvSpPr txBox="1"/>
          <p:nvPr/>
        </p:nvSpPr>
        <p:spPr>
          <a:xfrm>
            <a:off x="533400" y="3183626"/>
            <a:ext cx="1033631" cy="592826"/>
          </a:xfrm>
          <a:prstGeom prst="rect">
            <a:avLst/>
          </a:prstGeom>
          <a:noFill/>
        </p:spPr>
        <p:txBody>
          <a:bodyPr wrap="square" rtlCol="0">
            <a:normAutofit/>
          </a:bodyPr>
          <a:lstStyle/>
          <a:p>
            <a:pPr algn="ctr"/>
            <a:r>
              <a:rPr lang="en-US" dirty="0"/>
              <a:t>Marius</a:t>
            </a:r>
          </a:p>
        </p:txBody>
      </p:sp>
      <p:sp>
        <p:nvSpPr>
          <p:cNvPr id="16" name="TextBox 15"/>
          <p:cNvSpPr txBox="1"/>
          <p:nvPr/>
        </p:nvSpPr>
        <p:spPr>
          <a:xfrm>
            <a:off x="1719431" y="3183626"/>
            <a:ext cx="1033631" cy="592826"/>
          </a:xfrm>
          <a:prstGeom prst="rect">
            <a:avLst/>
          </a:prstGeom>
          <a:noFill/>
        </p:spPr>
        <p:txBody>
          <a:bodyPr wrap="square" rtlCol="0">
            <a:normAutofit/>
          </a:bodyPr>
          <a:lstStyle/>
          <a:p>
            <a:pPr algn="ctr"/>
            <a:r>
              <a:rPr lang="en-US" dirty="0"/>
              <a:t>Sulla</a:t>
            </a:r>
          </a:p>
        </p:txBody>
      </p:sp>
      <p:sp>
        <p:nvSpPr>
          <p:cNvPr id="17" name="TextBox 16"/>
          <p:cNvSpPr txBox="1"/>
          <p:nvPr/>
        </p:nvSpPr>
        <p:spPr>
          <a:xfrm>
            <a:off x="4498807" y="4267200"/>
            <a:ext cx="1033631" cy="592826"/>
          </a:xfrm>
          <a:prstGeom prst="rect">
            <a:avLst/>
          </a:prstGeom>
          <a:noFill/>
        </p:spPr>
        <p:txBody>
          <a:bodyPr wrap="square" rtlCol="0">
            <a:normAutofit lnSpcReduction="10000"/>
          </a:bodyPr>
          <a:lstStyle/>
          <a:p>
            <a:pPr algn="ctr"/>
            <a:r>
              <a:rPr lang="en-US" dirty="0"/>
              <a:t>Julius Caesar</a:t>
            </a:r>
          </a:p>
        </p:txBody>
      </p:sp>
      <p:sp>
        <p:nvSpPr>
          <p:cNvPr id="18" name="TextBox 17"/>
          <p:cNvSpPr txBox="1"/>
          <p:nvPr/>
        </p:nvSpPr>
        <p:spPr>
          <a:xfrm>
            <a:off x="3355807" y="4267200"/>
            <a:ext cx="1033631" cy="592826"/>
          </a:xfrm>
          <a:prstGeom prst="rect">
            <a:avLst/>
          </a:prstGeom>
          <a:noFill/>
        </p:spPr>
        <p:txBody>
          <a:bodyPr wrap="square" rtlCol="0">
            <a:normAutofit/>
          </a:bodyPr>
          <a:lstStyle/>
          <a:p>
            <a:pPr algn="ctr"/>
            <a:r>
              <a:rPr lang="en-US" dirty="0"/>
              <a:t>Pompey</a:t>
            </a:r>
          </a:p>
        </p:txBody>
      </p:sp>
      <p:sp>
        <p:nvSpPr>
          <p:cNvPr id="19" name="TextBox 18"/>
          <p:cNvSpPr txBox="1"/>
          <p:nvPr/>
        </p:nvSpPr>
        <p:spPr>
          <a:xfrm>
            <a:off x="7391619" y="5421276"/>
            <a:ext cx="1033631" cy="592826"/>
          </a:xfrm>
          <a:prstGeom prst="rect">
            <a:avLst/>
          </a:prstGeom>
          <a:noFill/>
        </p:spPr>
        <p:txBody>
          <a:bodyPr wrap="square" rtlCol="0">
            <a:normAutofit/>
          </a:bodyPr>
          <a:lstStyle/>
          <a:p>
            <a:pPr algn="ctr"/>
            <a:r>
              <a:rPr lang="en-US" dirty="0"/>
              <a:t>Octavian</a:t>
            </a:r>
          </a:p>
        </p:txBody>
      </p:sp>
      <p:sp>
        <p:nvSpPr>
          <p:cNvPr id="20" name="TextBox 19"/>
          <p:cNvSpPr txBox="1"/>
          <p:nvPr/>
        </p:nvSpPr>
        <p:spPr>
          <a:xfrm>
            <a:off x="6096000" y="5421276"/>
            <a:ext cx="1033631" cy="592826"/>
          </a:xfrm>
          <a:prstGeom prst="rect">
            <a:avLst/>
          </a:prstGeom>
          <a:noFill/>
        </p:spPr>
        <p:txBody>
          <a:bodyPr wrap="square" rtlCol="0">
            <a:normAutofit lnSpcReduction="10000"/>
          </a:bodyPr>
          <a:lstStyle/>
          <a:p>
            <a:pPr algn="ctr"/>
            <a:r>
              <a:rPr lang="en-US" dirty="0"/>
              <a:t>Mark Antony</a:t>
            </a:r>
          </a:p>
        </p:txBody>
      </p:sp>
    </p:spTree>
    <p:extLst>
      <p:ext uri="{BB962C8B-B14F-4D97-AF65-F5344CB8AC3E}">
        <p14:creationId xmlns:p14="http://schemas.microsoft.com/office/powerpoint/2010/main" val="3137485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17" grpId="0"/>
      <p:bldP spid="18" grpId="0"/>
      <p:bldP spid="19" grpId="0"/>
      <p:bldP spid="2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Vercingetorix</a:t>
            </a:r>
          </a:p>
        </p:txBody>
      </p:sp>
      <p:pic>
        <p:nvPicPr>
          <p:cNvPr id="5" name="Content Placeholder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457200" y="1970687"/>
            <a:ext cx="4038600" cy="3784989"/>
          </a:xfrm>
        </p:spPr>
      </p:pic>
      <p:sp>
        <p:nvSpPr>
          <p:cNvPr id="4" name="Content Placeholder 3"/>
          <p:cNvSpPr>
            <a:spLocks noGrp="1"/>
          </p:cNvSpPr>
          <p:nvPr>
            <p:ph sz="half" idx="2"/>
          </p:nvPr>
        </p:nvSpPr>
        <p:spPr/>
        <p:txBody>
          <a:bodyPr>
            <a:normAutofit fontScale="85000" lnSpcReduction="10000"/>
          </a:bodyPr>
          <a:lstStyle/>
          <a:p>
            <a:r>
              <a:rPr lang="en-US" dirty="0"/>
              <a:t>Aristocrat of the </a:t>
            </a:r>
            <a:r>
              <a:rPr lang="en-US" dirty="0" err="1"/>
              <a:t>Arveni</a:t>
            </a:r>
            <a:r>
              <a:rPr lang="en-US" dirty="0"/>
              <a:t>, living in central Gaul</a:t>
            </a:r>
          </a:p>
          <a:p>
            <a:r>
              <a:rPr lang="en-US" dirty="0"/>
              <a:t>Made himself king of the </a:t>
            </a:r>
            <a:r>
              <a:rPr lang="en-US" dirty="0" err="1"/>
              <a:t>Arveni</a:t>
            </a:r>
            <a:r>
              <a:rPr lang="en-US" dirty="0"/>
              <a:t> in 52 BCE (and minting coins)</a:t>
            </a:r>
          </a:p>
          <a:p>
            <a:r>
              <a:rPr lang="en-US" dirty="0"/>
              <a:t>Conquered neighboring </a:t>
            </a:r>
            <a:r>
              <a:rPr lang="en-US" dirty="0" err="1"/>
              <a:t>Gauls</a:t>
            </a:r>
            <a:endParaRPr lang="en-US" dirty="0"/>
          </a:p>
          <a:p>
            <a:r>
              <a:rPr lang="en-US" dirty="0"/>
              <a:t>Besieged by Caesar in Alesia and eventually forced to surrender</a:t>
            </a:r>
          </a:p>
          <a:p>
            <a:r>
              <a:rPr lang="en-US" dirty="0"/>
              <a:t>Spent six years in captivity before his execution</a:t>
            </a:r>
          </a:p>
        </p:txBody>
      </p:sp>
    </p:spTree>
    <p:extLst>
      <p:ext uri="{BB962C8B-B14F-4D97-AF65-F5344CB8AC3E}">
        <p14:creationId xmlns:p14="http://schemas.microsoft.com/office/powerpoint/2010/main" val="509505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Spoils of War</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a:t>“When he had put all Pompey’s friends under obligation, as well as the greater part of the senate, through loans made without interest or at a low rate, he lavished gifts on men of all other classes, both those whom he invited to accept his bounty and those who applied to him unasked, including even freedman and slaves who were special favorites of their masters or patrons. In short, he was the sole and ever ready help of all who were in legal difficulties or in debt and of young spendthrifts, excepting only those whose burden of guilt or poverty was so heavy, or who were so given up to riotous living, that even he could not save them; and to these he declared in the plainest terms that what was needed was a civil war.”</a:t>
            </a:r>
          </a:p>
          <a:p>
            <a:pPr marL="0" indent="0" algn="r">
              <a:buNone/>
            </a:pPr>
            <a:r>
              <a:rPr lang="en-US" dirty="0"/>
              <a:t>- Suetonius, </a:t>
            </a:r>
            <a:r>
              <a:rPr lang="en-US" i="1" dirty="0"/>
              <a:t>Caesar</a:t>
            </a:r>
            <a:r>
              <a:rPr lang="en-US" dirty="0"/>
              <a:t> 27.1-2 </a:t>
            </a:r>
          </a:p>
        </p:txBody>
      </p:sp>
    </p:spTree>
    <p:extLst>
      <p:ext uri="{BB962C8B-B14F-4D97-AF65-F5344CB8AC3E}">
        <p14:creationId xmlns:p14="http://schemas.microsoft.com/office/powerpoint/2010/main" val="20532530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Forum </a:t>
            </a:r>
            <a:r>
              <a:rPr lang="en-US" b="1" cap="small" dirty="0" err="1">
                <a:latin typeface="Cambria" panose="02040503050406030204" pitchFamily="18" charset="0"/>
              </a:rPr>
              <a:t>Iulium</a:t>
            </a:r>
            <a:endParaRPr lang="en-US" b="1" cap="small" dirty="0">
              <a:latin typeface="Cambria" panose="02040503050406030204" pitchFamily="18" charset="0"/>
            </a:endParaRPr>
          </a:p>
        </p:txBody>
      </p:sp>
      <p:sp>
        <p:nvSpPr>
          <p:cNvPr id="5" name="Content Placeholder 4"/>
          <p:cNvSpPr>
            <a:spLocks noGrp="1"/>
          </p:cNvSpPr>
          <p:nvPr>
            <p:ph sz="half" idx="2"/>
          </p:nvPr>
        </p:nvSpPr>
        <p:spPr/>
        <p:txBody>
          <a:bodyPr>
            <a:normAutofit fontScale="92500" lnSpcReduction="20000"/>
          </a:bodyPr>
          <a:lstStyle/>
          <a:p>
            <a:r>
              <a:rPr lang="en-US" dirty="0"/>
              <a:t>Caesar used spoils from the Gallic War to buy expensive plots of land near the old forum</a:t>
            </a:r>
          </a:p>
          <a:p>
            <a:r>
              <a:rPr lang="en-US" dirty="0"/>
              <a:t>Built a new forum: the </a:t>
            </a:r>
            <a:r>
              <a:rPr lang="en-US" i="1" dirty="0"/>
              <a:t>Forum </a:t>
            </a:r>
            <a:r>
              <a:rPr lang="en-US" i="1" dirty="0" err="1"/>
              <a:t>Iulium</a:t>
            </a:r>
            <a:endParaRPr lang="en-US" i="1" dirty="0"/>
          </a:p>
          <a:p>
            <a:r>
              <a:rPr lang="en-US" dirty="0"/>
              <a:t>Featured a temple of Venus </a:t>
            </a:r>
            <a:r>
              <a:rPr lang="en-US" dirty="0" err="1"/>
              <a:t>Genetrix</a:t>
            </a:r>
            <a:r>
              <a:rPr lang="en-US" dirty="0"/>
              <a:t> (‘Venus the Ancestor’)</a:t>
            </a:r>
          </a:p>
          <a:p>
            <a:r>
              <a:rPr lang="en-US" dirty="0"/>
              <a:t>Construction began in 54 BCE; dedicated in 46 BCE; completed under Augustus</a:t>
            </a:r>
          </a:p>
        </p:txBody>
      </p:sp>
      <p:pic>
        <p:nvPicPr>
          <p:cNvPr id="4" name="Content Placeholder 3"/>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89270" y="1600200"/>
            <a:ext cx="3174460" cy="4525963"/>
          </a:xfrm>
        </p:spPr>
      </p:pic>
      <p:sp>
        <p:nvSpPr>
          <p:cNvPr id="7" name="TextBox 6"/>
          <p:cNvSpPr txBox="1"/>
          <p:nvPr/>
        </p:nvSpPr>
        <p:spPr>
          <a:xfrm>
            <a:off x="381000" y="1595735"/>
            <a:ext cx="457200" cy="461665"/>
          </a:xfrm>
          <a:prstGeom prst="rect">
            <a:avLst/>
          </a:prstGeom>
          <a:noFill/>
        </p:spPr>
        <p:txBody>
          <a:bodyPr wrap="square" rtlCol="0">
            <a:spAutoFit/>
          </a:bodyPr>
          <a:lstStyle/>
          <a:p>
            <a:r>
              <a:rPr lang="en-US" sz="2400" b="1" dirty="0"/>
              <a:t>*</a:t>
            </a:r>
          </a:p>
        </p:txBody>
      </p:sp>
    </p:spTree>
    <p:extLst>
      <p:ext uri="{BB962C8B-B14F-4D97-AF65-F5344CB8AC3E}">
        <p14:creationId xmlns:p14="http://schemas.microsoft.com/office/powerpoint/2010/main" val="619418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Pompey and the Senate</a:t>
            </a:r>
            <a:endParaRPr lang="en-US" dirty="0"/>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48035" y="1600200"/>
            <a:ext cx="3456929" cy="4525963"/>
          </a:xfrm>
        </p:spPr>
      </p:pic>
      <p:sp>
        <p:nvSpPr>
          <p:cNvPr id="5" name="Content Placeholder 4"/>
          <p:cNvSpPr>
            <a:spLocks noGrp="1"/>
          </p:cNvSpPr>
          <p:nvPr>
            <p:ph sz="half" idx="2"/>
          </p:nvPr>
        </p:nvSpPr>
        <p:spPr/>
        <p:txBody>
          <a:bodyPr>
            <a:normAutofit fontScale="92500" lnSpcReduction="10000"/>
          </a:bodyPr>
          <a:lstStyle/>
          <a:p>
            <a:r>
              <a:rPr lang="en-US" dirty="0"/>
              <a:t>Sole consul in 52</a:t>
            </a:r>
          </a:p>
          <a:p>
            <a:r>
              <a:rPr lang="en-US" dirty="0"/>
              <a:t>Introduced a law mandating a five year gap between a consulship and governing a province</a:t>
            </a:r>
          </a:p>
          <a:p>
            <a:r>
              <a:rPr lang="en-US" dirty="0"/>
              <a:t>Reassigned two of Caesar’s legions from Gaul to the east</a:t>
            </a:r>
          </a:p>
          <a:p>
            <a:r>
              <a:rPr lang="en-US" dirty="0"/>
              <a:t>Introduced a law requires candidates for consul to stand in person</a:t>
            </a:r>
          </a:p>
          <a:p>
            <a:endParaRPr lang="en-US" dirty="0"/>
          </a:p>
          <a:p>
            <a:pPr lvl="1"/>
            <a:endParaRPr lang="en-US" dirty="0"/>
          </a:p>
        </p:txBody>
      </p:sp>
    </p:spTree>
    <p:extLst>
      <p:ext uri="{BB962C8B-B14F-4D97-AF65-F5344CB8AC3E}">
        <p14:creationId xmlns:p14="http://schemas.microsoft.com/office/powerpoint/2010/main" val="3306594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Cicero’s Assessment</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a:t>“The possibilities are as follows: (1) Caesar’s candidature may be admitted while he still retains his army either by favor of the senate or of the tribunes. (2) Caesar may be persuaded to hand over his province and army and so become consul. (3) If he be not so persuaded, elections may be held without admission of his candidature, he not obstructing, and meanwhile retaining his province. (4) Should he obstruct this by means of tribunes but not resort to violence, there will be an interregnum. (5) If he brings up his army because his candidature is not accepted we must fight him.”</a:t>
            </a:r>
          </a:p>
          <a:p>
            <a:pPr marL="0" indent="0" algn="r">
              <a:buNone/>
            </a:pPr>
            <a:r>
              <a:rPr lang="en-US" dirty="0"/>
              <a:t>- Cicero, </a:t>
            </a:r>
            <a:r>
              <a:rPr lang="en-US" i="1" dirty="0"/>
              <a:t>Letters to Atticus</a:t>
            </a:r>
            <a:r>
              <a:rPr lang="en-US" dirty="0"/>
              <a:t> 7.9.2 (50 BCE)</a:t>
            </a:r>
          </a:p>
        </p:txBody>
      </p:sp>
      <p:sp>
        <p:nvSpPr>
          <p:cNvPr id="4" name="TextBox 3"/>
          <p:cNvSpPr txBox="1"/>
          <p:nvPr/>
        </p:nvSpPr>
        <p:spPr>
          <a:xfrm>
            <a:off x="205966" y="1752600"/>
            <a:ext cx="457200" cy="461665"/>
          </a:xfrm>
          <a:prstGeom prst="rect">
            <a:avLst/>
          </a:prstGeom>
          <a:noFill/>
        </p:spPr>
        <p:txBody>
          <a:bodyPr wrap="square" rtlCol="0">
            <a:spAutoFit/>
          </a:bodyPr>
          <a:lstStyle/>
          <a:p>
            <a:r>
              <a:rPr lang="en-US" sz="2400" b="1" dirty="0"/>
              <a:t>*</a:t>
            </a:r>
          </a:p>
        </p:txBody>
      </p:sp>
    </p:spTree>
    <p:extLst>
      <p:ext uri="{BB962C8B-B14F-4D97-AF65-F5344CB8AC3E}">
        <p14:creationId xmlns:p14="http://schemas.microsoft.com/office/powerpoint/2010/main" val="190398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Cambria" panose="02040503050406030204" pitchFamily="18" charset="0"/>
              </a:rPr>
              <a:t>“The die is cast” (49 </a:t>
            </a:r>
            <a:r>
              <a:rPr lang="en-US" b="1" cap="small" dirty="0" err="1">
                <a:latin typeface="Cambria" panose="02040503050406030204" pitchFamily="18" charset="0"/>
              </a:rPr>
              <a:t>bce</a:t>
            </a:r>
            <a:r>
              <a:rPr lang="en-US" b="1" dirty="0">
                <a:latin typeface="Cambria" panose="02040503050406030204" pitchFamily="18" charset="0"/>
              </a:rPr>
              <a: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1701" y="1600200"/>
            <a:ext cx="5700597" cy="4525963"/>
          </a:xfrm>
        </p:spPr>
      </p:pic>
    </p:spTree>
    <p:extLst>
      <p:ext uri="{BB962C8B-B14F-4D97-AF65-F5344CB8AC3E}">
        <p14:creationId xmlns:p14="http://schemas.microsoft.com/office/powerpoint/2010/main" val="20038493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Picking Sides</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a:t>“I don’t suppose it escapes you that, when parties clash in a community, it behooves a man to take the more respectable side so long as the struggle is political and not by force of arms; but if it comes to actual fighting he should choose the stronger, and reckon the safer course the better. In the present struggle </a:t>
            </a:r>
            <a:r>
              <a:rPr lang="en-US" dirty="0" err="1"/>
              <a:t>Gnaeus</a:t>
            </a:r>
            <a:r>
              <a:rPr lang="en-US" dirty="0"/>
              <a:t> Pompey will evidently have with him the senate the people who sit on juries, whereas all who live in present fear and small hope for the future will rally to Caesar. His army is incomparably superior. To be sure there is time enough to consider their respective resources and choose one’s side.”</a:t>
            </a:r>
          </a:p>
          <a:p>
            <a:pPr marL="0" indent="0">
              <a:buNone/>
            </a:pPr>
            <a:endParaRPr lang="en-US" dirty="0"/>
          </a:p>
          <a:p>
            <a:pPr marL="0" indent="0" algn="r">
              <a:buNone/>
            </a:pPr>
            <a:r>
              <a:rPr lang="en-US" dirty="0"/>
              <a:t>- Marcus </a:t>
            </a:r>
            <a:r>
              <a:rPr lang="en-US" dirty="0" err="1"/>
              <a:t>Caelius</a:t>
            </a:r>
            <a:r>
              <a:rPr lang="en-US" dirty="0"/>
              <a:t>, writing to Cicero (</a:t>
            </a:r>
            <a:r>
              <a:rPr lang="en-US" i="1" dirty="0"/>
              <a:t>Letters to Friends</a:t>
            </a:r>
            <a:r>
              <a:rPr lang="en-US" dirty="0"/>
              <a:t> 8.14.3)</a:t>
            </a:r>
          </a:p>
        </p:txBody>
      </p:sp>
    </p:spTree>
    <p:extLst>
      <p:ext uri="{BB962C8B-B14F-4D97-AF65-F5344CB8AC3E}">
        <p14:creationId xmlns:p14="http://schemas.microsoft.com/office/powerpoint/2010/main" val="118473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Civil War</a:t>
            </a:r>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885506"/>
            <a:ext cx="8229600" cy="3955351"/>
          </a:xfrm>
        </p:spPr>
      </p:pic>
    </p:spTree>
    <p:extLst>
      <p:ext uri="{BB962C8B-B14F-4D97-AF65-F5344CB8AC3E}">
        <p14:creationId xmlns:p14="http://schemas.microsoft.com/office/powerpoint/2010/main" val="41661498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Consular Elections in 48 </a:t>
            </a:r>
            <a:r>
              <a:rPr lang="en-US" b="1" cap="small" dirty="0" err="1">
                <a:latin typeface="Cambria" panose="02040503050406030204" pitchFamily="18" charset="0"/>
              </a:rPr>
              <a:t>bce</a:t>
            </a:r>
            <a:endParaRPr lang="en-US" dirty="0"/>
          </a:p>
        </p:txBody>
      </p:sp>
      <p:sp>
        <p:nvSpPr>
          <p:cNvPr id="4" name="Content Placeholder 3"/>
          <p:cNvSpPr>
            <a:spLocks noGrp="1"/>
          </p:cNvSpPr>
          <p:nvPr>
            <p:ph sz="half" idx="1"/>
          </p:nvPr>
        </p:nvSpPr>
        <p:spPr/>
        <p:txBody>
          <a:bodyPr>
            <a:normAutofit/>
          </a:bodyPr>
          <a:lstStyle/>
          <a:p>
            <a:r>
              <a:rPr lang="en-US" dirty="0"/>
              <a:t>Caesar appointed dictator by the praetor Marcus </a:t>
            </a:r>
            <a:r>
              <a:rPr lang="en-US" dirty="0" err="1"/>
              <a:t>Aemilius</a:t>
            </a:r>
            <a:r>
              <a:rPr lang="en-US" dirty="0"/>
              <a:t> Lepidus in order to hold consular elections</a:t>
            </a:r>
          </a:p>
          <a:p>
            <a:r>
              <a:rPr lang="en-US" dirty="0"/>
              <a:t>Elected consul with </a:t>
            </a:r>
            <a:r>
              <a:rPr lang="en-US" dirty="0" err="1"/>
              <a:t>Publius</a:t>
            </a:r>
            <a:r>
              <a:rPr lang="en-US" dirty="0"/>
              <a:t> </a:t>
            </a:r>
            <a:r>
              <a:rPr lang="en-US" dirty="0" err="1"/>
              <a:t>Servilius</a:t>
            </a:r>
            <a:r>
              <a:rPr lang="en-US" dirty="0"/>
              <a:t> </a:t>
            </a:r>
            <a:r>
              <a:rPr lang="en-US" dirty="0" err="1"/>
              <a:t>Isauricus</a:t>
            </a:r>
            <a:r>
              <a:rPr lang="en-US" dirty="0"/>
              <a:t> </a:t>
            </a:r>
          </a:p>
        </p:txBody>
      </p:sp>
      <p:pic>
        <p:nvPicPr>
          <p:cNvPr id="6" name="Content Placeholder 5"/>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418958" y="1600200"/>
            <a:ext cx="2497082" cy="4525963"/>
          </a:xfrm>
        </p:spPr>
      </p:pic>
    </p:spTree>
    <p:extLst>
      <p:ext uri="{BB962C8B-B14F-4D97-AF65-F5344CB8AC3E}">
        <p14:creationId xmlns:p14="http://schemas.microsoft.com/office/powerpoint/2010/main" val="2609545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Pharsalus</a:t>
            </a:r>
            <a:endParaRPr lang="en-US" dirty="0"/>
          </a:p>
        </p:txBody>
      </p:sp>
      <p:pic>
        <p:nvPicPr>
          <p:cNvPr id="5" name="Content Placeholder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723383" y="1600200"/>
            <a:ext cx="3506233" cy="4525963"/>
          </a:xfrm>
        </p:spPr>
      </p:pic>
      <p:sp>
        <p:nvSpPr>
          <p:cNvPr id="3" name="Content Placeholder 2"/>
          <p:cNvSpPr>
            <a:spLocks noGrp="1"/>
          </p:cNvSpPr>
          <p:nvPr>
            <p:ph sz="half" idx="2"/>
          </p:nvPr>
        </p:nvSpPr>
        <p:spPr/>
        <p:txBody>
          <a:bodyPr>
            <a:normAutofit fontScale="85000" lnSpcReduction="20000"/>
          </a:bodyPr>
          <a:lstStyle/>
          <a:p>
            <a:r>
              <a:rPr lang="en-US" dirty="0"/>
              <a:t>Caesar crossed the Adriatic to the Dalmatian coast</a:t>
            </a:r>
          </a:p>
          <a:p>
            <a:r>
              <a:rPr lang="en-US" dirty="0"/>
              <a:t>Blockaded the port of </a:t>
            </a:r>
            <a:r>
              <a:rPr lang="en-US" dirty="0" err="1"/>
              <a:t>Dyrrhachium</a:t>
            </a:r>
            <a:r>
              <a:rPr lang="en-US" dirty="0"/>
              <a:t>, Pompey’s main port</a:t>
            </a:r>
          </a:p>
          <a:p>
            <a:r>
              <a:rPr lang="en-US" dirty="0"/>
              <a:t>But Pompey broke the blockade and Caesar had to march inland to Thessaly</a:t>
            </a:r>
          </a:p>
          <a:p>
            <a:r>
              <a:rPr lang="en-US" dirty="0"/>
              <a:t>Pompey followed, and attacked Caesar at Pharsalus</a:t>
            </a:r>
          </a:p>
          <a:p>
            <a:r>
              <a:rPr lang="en-US" dirty="0"/>
              <a:t>Caesar’s Gallic War veterans defeated Pompey’s forces, despite being outnumbered</a:t>
            </a:r>
          </a:p>
        </p:txBody>
      </p:sp>
    </p:spTree>
    <p:extLst>
      <p:ext uri="{BB962C8B-B14F-4D97-AF65-F5344CB8AC3E}">
        <p14:creationId xmlns:p14="http://schemas.microsoft.com/office/powerpoint/2010/main" val="3639842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Sources</a:t>
            </a:r>
            <a:endParaRPr lang="en-US" dirty="0"/>
          </a:p>
        </p:txBody>
      </p:sp>
      <p:sp>
        <p:nvSpPr>
          <p:cNvPr id="5" name="Text Placeholder 4"/>
          <p:cNvSpPr>
            <a:spLocks noGrp="1"/>
          </p:cNvSpPr>
          <p:nvPr>
            <p:ph type="body" idx="1"/>
          </p:nvPr>
        </p:nvSpPr>
        <p:spPr/>
        <p:txBody>
          <a:bodyPr anchor="ctr"/>
          <a:lstStyle/>
          <a:p>
            <a:r>
              <a:rPr lang="en-US" dirty="0"/>
              <a:t>Contemporary</a:t>
            </a:r>
          </a:p>
        </p:txBody>
      </p:sp>
      <p:sp>
        <p:nvSpPr>
          <p:cNvPr id="4" name="Content Placeholder 3"/>
          <p:cNvSpPr>
            <a:spLocks noGrp="1"/>
          </p:cNvSpPr>
          <p:nvPr>
            <p:ph sz="half" idx="2"/>
          </p:nvPr>
        </p:nvSpPr>
        <p:spPr/>
        <p:txBody>
          <a:bodyPr>
            <a:normAutofit/>
          </a:bodyPr>
          <a:lstStyle/>
          <a:p>
            <a:r>
              <a:rPr lang="en-US" dirty="0"/>
              <a:t>Caesar himself</a:t>
            </a:r>
          </a:p>
          <a:p>
            <a:pPr lvl="1"/>
            <a:r>
              <a:rPr lang="en-US" i="1" dirty="0"/>
              <a:t>Gallic Wars</a:t>
            </a:r>
            <a:endParaRPr lang="en-US" dirty="0"/>
          </a:p>
          <a:p>
            <a:pPr lvl="1"/>
            <a:r>
              <a:rPr lang="en-US" i="1" dirty="0"/>
              <a:t>Civil War</a:t>
            </a:r>
          </a:p>
          <a:p>
            <a:r>
              <a:rPr lang="en-US" dirty="0"/>
              <a:t>Cicero</a:t>
            </a:r>
          </a:p>
          <a:p>
            <a:pPr lvl="1"/>
            <a:r>
              <a:rPr lang="en-US" dirty="0"/>
              <a:t>Letters</a:t>
            </a:r>
          </a:p>
        </p:txBody>
      </p:sp>
      <p:sp>
        <p:nvSpPr>
          <p:cNvPr id="6" name="Text Placeholder 5"/>
          <p:cNvSpPr>
            <a:spLocks noGrp="1"/>
          </p:cNvSpPr>
          <p:nvPr>
            <p:ph type="body" sz="quarter" idx="3"/>
          </p:nvPr>
        </p:nvSpPr>
        <p:spPr/>
        <p:txBody>
          <a:bodyPr anchor="ctr"/>
          <a:lstStyle/>
          <a:p>
            <a:r>
              <a:rPr lang="en-US" dirty="0"/>
              <a:t>Later (but still ancient)</a:t>
            </a:r>
          </a:p>
        </p:txBody>
      </p:sp>
      <p:sp>
        <p:nvSpPr>
          <p:cNvPr id="7" name="Content Placeholder 6"/>
          <p:cNvSpPr>
            <a:spLocks noGrp="1"/>
          </p:cNvSpPr>
          <p:nvPr>
            <p:ph sz="quarter" idx="4"/>
          </p:nvPr>
        </p:nvSpPr>
        <p:spPr/>
        <p:txBody>
          <a:bodyPr/>
          <a:lstStyle/>
          <a:p>
            <a:r>
              <a:rPr lang="en-US" dirty="0"/>
              <a:t>Suetonius</a:t>
            </a:r>
          </a:p>
          <a:p>
            <a:pPr lvl="1"/>
            <a:r>
              <a:rPr lang="en-US" i="1" dirty="0"/>
              <a:t>Life of Caesar</a:t>
            </a:r>
          </a:p>
          <a:p>
            <a:r>
              <a:rPr lang="en-US" dirty="0"/>
              <a:t>Plutarch</a:t>
            </a:r>
          </a:p>
          <a:p>
            <a:pPr lvl="1"/>
            <a:r>
              <a:rPr lang="en-US" i="1" dirty="0"/>
              <a:t>Life of Caesar</a:t>
            </a:r>
          </a:p>
          <a:p>
            <a:r>
              <a:rPr lang="en-US" dirty="0"/>
              <a:t>Appian</a:t>
            </a:r>
          </a:p>
          <a:p>
            <a:pPr lvl="1"/>
            <a:r>
              <a:rPr lang="en-US" i="1" dirty="0"/>
              <a:t>Civil Wars</a:t>
            </a:r>
          </a:p>
          <a:p>
            <a:r>
              <a:rPr lang="en-US" dirty="0"/>
              <a:t>Cassius </a:t>
            </a:r>
            <a:r>
              <a:rPr lang="en-US" dirty="0" err="1"/>
              <a:t>Dio</a:t>
            </a:r>
            <a:endParaRPr lang="en-US" dirty="0"/>
          </a:p>
          <a:p>
            <a:endParaRPr lang="en-US" dirty="0"/>
          </a:p>
        </p:txBody>
      </p:sp>
    </p:spTree>
    <p:extLst>
      <p:ext uri="{BB962C8B-B14F-4D97-AF65-F5344CB8AC3E}">
        <p14:creationId xmlns:p14="http://schemas.microsoft.com/office/powerpoint/2010/main" val="6736250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cap="small" dirty="0">
                <a:latin typeface="Cambria" panose="02040503050406030204" pitchFamily="18" charset="0"/>
              </a:rPr>
              <a:t>The Death of Pompey (48 </a:t>
            </a:r>
            <a:r>
              <a:rPr lang="en-US" b="1" cap="small" dirty="0" err="1">
                <a:latin typeface="Cambria" panose="02040503050406030204" pitchFamily="18" charset="0"/>
              </a:rPr>
              <a:t>bce</a:t>
            </a:r>
            <a:r>
              <a:rPr lang="en-US" b="1" cap="small" dirty="0">
                <a:latin typeface="Cambria" panose="02040503050406030204" pitchFamily="18" charset="0"/>
              </a:rPr>
              <a:t>)</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4416" y="1600200"/>
            <a:ext cx="6755168" cy="4525963"/>
          </a:xfrm>
        </p:spPr>
      </p:pic>
    </p:spTree>
    <p:extLst>
      <p:ext uri="{BB962C8B-B14F-4D97-AF65-F5344CB8AC3E}">
        <p14:creationId xmlns:p14="http://schemas.microsoft.com/office/powerpoint/2010/main" val="521383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Caesar in Egypt</a:t>
            </a:r>
          </a:p>
        </p:txBody>
      </p:sp>
      <p:sp>
        <p:nvSpPr>
          <p:cNvPr id="3" name="Content Placeholder 2"/>
          <p:cNvSpPr>
            <a:spLocks noGrp="1"/>
          </p:cNvSpPr>
          <p:nvPr>
            <p:ph sz="half" idx="1"/>
          </p:nvPr>
        </p:nvSpPr>
        <p:spPr/>
        <p:txBody>
          <a:bodyPr>
            <a:normAutofit fontScale="92500" lnSpcReduction="20000"/>
          </a:bodyPr>
          <a:lstStyle/>
          <a:p>
            <a:r>
              <a:rPr lang="en-US" dirty="0"/>
              <a:t>Arrived in late 48 BCE</a:t>
            </a:r>
          </a:p>
          <a:p>
            <a:r>
              <a:rPr lang="en-US" dirty="0"/>
              <a:t>Succession dispute between Ptolemy XIII (who murdered Pompey) and Cleopatra VII, his sister</a:t>
            </a:r>
          </a:p>
          <a:p>
            <a:r>
              <a:rPr lang="en-US" dirty="0"/>
              <a:t>Caesar sided with Cleopatra and appointed her Queen after the death of Ptolemy</a:t>
            </a:r>
          </a:p>
          <a:p>
            <a:r>
              <a:rPr lang="en-US" dirty="0"/>
              <a:t>Had a son, the future Ptolemy XV (‘</a:t>
            </a:r>
            <a:r>
              <a:rPr lang="en-US" dirty="0" err="1"/>
              <a:t>Caesarion</a:t>
            </a:r>
            <a:r>
              <a:rPr lang="en-US" dirty="0"/>
              <a:t>’)</a:t>
            </a:r>
          </a:p>
        </p:txBody>
      </p:sp>
      <p:pic>
        <p:nvPicPr>
          <p:cNvPr id="5" name="Content Placeholder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960234" y="1600200"/>
            <a:ext cx="3414531" cy="4525963"/>
          </a:xfrm>
        </p:spPr>
      </p:pic>
    </p:spTree>
    <p:extLst>
      <p:ext uri="{BB962C8B-B14F-4D97-AF65-F5344CB8AC3E}">
        <p14:creationId xmlns:p14="http://schemas.microsoft.com/office/powerpoint/2010/main" val="23898014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Civil War (cont.)</a:t>
            </a:r>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885506"/>
            <a:ext cx="8229600" cy="3955351"/>
          </a:xfrm>
        </p:spPr>
      </p:pic>
      <p:sp>
        <p:nvSpPr>
          <p:cNvPr id="3" name="Oval 2"/>
          <p:cNvSpPr/>
          <p:nvPr/>
        </p:nvSpPr>
        <p:spPr>
          <a:xfrm>
            <a:off x="6019800" y="3200400"/>
            <a:ext cx="304800" cy="3048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3429000" y="4800600"/>
            <a:ext cx="304800" cy="3048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600200" y="4724400"/>
            <a:ext cx="304800" cy="3048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705600" y="2124670"/>
            <a:ext cx="1676400" cy="923330"/>
          </a:xfrm>
          <a:prstGeom prst="rect">
            <a:avLst/>
          </a:prstGeom>
          <a:noFill/>
        </p:spPr>
        <p:txBody>
          <a:bodyPr wrap="square" rtlCol="0">
            <a:spAutoFit/>
          </a:bodyPr>
          <a:lstStyle/>
          <a:p>
            <a:pPr algn="ctr"/>
            <a:r>
              <a:rPr lang="en-US" b="1" i="1" dirty="0" err="1">
                <a:solidFill>
                  <a:srgbClr val="FF0000"/>
                </a:solidFill>
              </a:rPr>
              <a:t>Veni</a:t>
            </a:r>
            <a:r>
              <a:rPr lang="en-US" b="1" i="1" dirty="0">
                <a:solidFill>
                  <a:srgbClr val="FF0000"/>
                </a:solidFill>
              </a:rPr>
              <a:t>, </a:t>
            </a:r>
            <a:r>
              <a:rPr lang="en-US" b="1" i="1" dirty="0" err="1">
                <a:solidFill>
                  <a:srgbClr val="FF0000"/>
                </a:solidFill>
              </a:rPr>
              <a:t>vidi</a:t>
            </a:r>
            <a:r>
              <a:rPr lang="en-US" b="1" i="1" dirty="0">
                <a:solidFill>
                  <a:srgbClr val="FF0000"/>
                </a:solidFill>
              </a:rPr>
              <a:t>, vici</a:t>
            </a:r>
          </a:p>
          <a:p>
            <a:pPr algn="ctr"/>
            <a:r>
              <a:rPr lang="en-US" b="1" dirty="0">
                <a:solidFill>
                  <a:srgbClr val="FF0000"/>
                </a:solidFill>
              </a:rPr>
              <a:t>“I came, I saw, I conquered.”</a:t>
            </a:r>
          </a:p>
        </p:txBody>
      </p:sp>
    </p:spTree>
    <p:extLst>
      <p:ext uri="{BB962C8B-B14F-4D97-AF65-F5344CB8AC3E}">
        <p14:creationId xmlns:p14="http://schemas.microsoft.com/office/powerpoint/2010/main" val="1665247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The Death of Cato (46 </a:t>
            </a:r>
            <a:r>
              <a:rPr lang="en-US" b="1" cap="small" dirty="0" err="1">
                <a:latin typeface="Cambria" panose="02040503050406030204" pitchFamily="18" charset="0"/>
              </a:rPr>
              <a:t>bce</a:t>
            </a:r>
            <a:r>
              <a:rPr lang="en-US" b="1" cap="small" dirty="0">
                <a:latin typeface="Cambria" panose="02040503050406030204" pitchFamily="18" charset="0"/>
              </a:rPr>
              <a:t>)</a:t>
            </a:r>
          </a:p>
        </p:txBody>
      </p:sp>
      <p:sp>
        <p:nvSpPr>
          <p:cNvPr id="6" name="Content Placeholder 5"/>
          <p:cNvSpPr>
            <a:spLocks noGrp="1"/>
          </p:cNvSpPr>
          <p:nvPr>
            <p:ph idx="1"/>
          </p:nvPr>
        </p:nvSpPr>
        <p:spPr/>
        <p:txBody>
          <a:bodyPr/>
          <a:lstStyle/>
          <a:p>
            <a:pPr marL="0" indent="0">
              <a:buNone/>
            </a:pPr>
            <a:r>
              <a:rPr lang="en-US" dirty="0"/>
              <a:t>“For if I were willing to be saved by the grace of Caesar, I ought to go to him in person and see him alone; but I am unwilling to be under obligation to the tyrant for his illegal acts. And he acts illegally in saving, as if their master, those over whom he has no right at all to be the lord.”</a:t>
            </a:r>
          </a:p>
          <a:p>
            <a:pPr marL="0" indent="0" algn="r">
              <a:buNone/>
            </a:pPr>
            <a:r>
              <a:rPr lang="en-US" dirty="0"/>
              <a:t>- Plutarch, </a:t>
            </a:r>
            <a:r>
              <a:rPr lang="en-US" i="1" dirty="0"/>
              <a:t>Cato </a:t>
            </a:r>
            <a:r>
              <a:rPr lang="en-US" i="1"/>
              <a:t>the Younger</a:t>
            </a:r>
            <a:r>
              <a:rPr lang="en-US"/>
              <a:t> 66.2</a:t>
            </a:r>
          </a:p>
        </p:txBody>
      </p:sp>
    </p:spTree>
    <p:extLst>
      <p:ext uri="{BB962C8B-B14F-4D97-AF65-F5344CB8AC3E}">
        <p14:creationId xmlns:p14="http://schemas.microsoft.com/office/powerpoint/2010/main" val="721807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Caesar’s New Powers</a:t>
            </a:r>
            <a:endParaRPr lang="en-US" dirty="0"/>
          </a:p>
        </p:txBody>
      </p:sp>
      <p:pic>
        <p:nvPicPr>
          <p:cNvPr id="7" name="Content Placeholder 6"/>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227959" y="1600200"/>
            <a:ext cx="2497082" cy="4525963"/>
          </a:xfrm>
        </p:spPr>
      </p:pic>
      <p:sp>
        <p:nvSpPr>
          <p:cNvPr id="5" name="Content Placeholder 4"/>
          <p:cNvSpPr>
            <a:spLocks noGrp="1"/>
          </p:cNvSpPr>
          <p:nvPr>
            <p:ph sz="half" idx="2"/>
          </p:nvPr>
        </p:nvSpPr>
        <p:spPr/>
        <p:txBody>
          <a:bodyPr>
            <a:normAutofit fontScale="77500" lnSpcReduction="20000"/>
          </a:bodyPr>
          <a:lstStyle/>
          <a:p>
            <a:r>
              <a:rPr lang="en-US" dirty="0"/>
              <a:t>After 48 BCE:</a:t>
            </a:r>
          </a:p>
          <a:p>
            <a:pPr lvl="1"/>
            <a:r>
              <a:rPr lang="en-US" dirty="0"/>
              <a:t>Granted the power to declare war or make peace</a:t>
            </a:r>
          </a:p>
          <a:p>
            <a:pPr lvl="1"/>
            <a:r>
              <a:rPr lang="en-US" dirty="0"/>
              <a:t>Also the right to hold the consulship for five consecutive years</a:t>
            </a:r>
          </a:p>
          <a:p>
            <a:r>
              <a:rPr lang="en-US" dirty="0"/>
              <a:t>After 46 BCE:</a:t>
            </a:r>
          </a:p>
          <a:p>
            <a:pPr lvl="1"/>
            <a:r>
              <a:rPr lang="en-US" dirty="0"/>
              <a:t>Dictatorship for ten years</a:t>
            </a:r>
          </a:p>
          <a:p>
            <a:pPr lvl="1"/>
            <a:r>
              <a:rPr lang="en-US" dirty="0"/>
              <a:t>Responsible for elections</a:t>
            </a:r>
          </a:p>
          <a:p>
            <a:pPr lvl="1"/>
            <a:r>
              <a:rPr lang="en-US" dirty="0"/>
              <a:t>Supervision of public morals</a:t>
            </a:r>
          </a:p>
          <a:p>
            <a:r>
              <a:rPr lang="en-US" dirty="0"/>
              <a:t>After 45 BCE:</a:t>
            </a:r>
          </a:p>
          <a:p>
            <a:pPr lvl="1"/>
            <a:r>
              <a:rPr lang="en-US" dirty="0"/>
              <a:t>Named ‘father of the fatherland’</a:t>
            </a:r>
          </a:p>
          <a:p>
            <a:pPr lvl="1"/>
            <a:r>
              <a:rPr lang="en-US" dirty="0"/>
              <a:t>Birthday made a public holiday</a:t>
            </a:r>
          </a:p>
          <a:p>
            <a:pPr lvl="1"/>
            <a:r>
              <a:rPr lang="en-US" dirty="0"/>
              <a:t>Month of July named for him</a:t>
            </a:r>
          </a:p>
        </p:txBody>
      </p:sp>
    </p:spTree>
    <p:extLst>
      <p:ext uri="{BB962C8B-B14F-4D97-AF65-F5344CB8AC3E}">
        <p14:creationId xmlns:p14="http://schemas.microsoft.com/office/powerpoint/2010/main" val="22091421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Caesar’s Entourage</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a:t>“But when he arrived at </a:t>
            </a:r>
            <a:r>
              <a:rPr lang="en-US" dirty="0" err="1"/>
              <a:t>Philippus</a:t>
            </a:r>
            <a:r>
              <a:rPr lang="en-US" dirty="0"/>
              <a:t>’ place on the evening of 18 December, the house was so thronged by the soldiers that there was hardly a spare room for Caesar himself to dine in. Two thousands men, no less…Camp was pitched in the open and a guard placed on the house. On the 19</a:t>
            </a:r>
            <a:r>
              <a:rPr lang="en-US" baseline="30000" dirty="0"/>
              <a:t>th</a:t>
            </a:r>
            <a:r>
              <a:rPr lang="en-US" dirty="0"/>
              <a:t> Caesar stayed with </a:t>
            </a:r>
            <a:r>
              <a:rPr lang="en-US" dirty="0" err="1"/>
              <a:t>Philippus</a:t>
            </a:r>
            <a:r>
              <a:rPr lang="en-US" dirty="0"/>
              <a:t> until 1 o’clock admitting nobody – at accounts, I believe, with </a:t>
            </a:r>
            <a:r>
              <a:rPr lang="en-US" dirty="0" err="1"/>
              <a:t>Balbus</a:t>
            </a:r>
            <a:r>
              <a:rPr lang="en-US" dirty="0"/>
              <a:t>…His entourage moreover were lavishly entertained in three other dining rooms. The humbler freedmen and slaves had all they wanted – the smarter ones I entertained in style.”</a:t>
            </a:r>
          </a:p>
          <a:p>
            <a:pPr marL="0" indent="0" algn="r">
              <a:buNone/>
            </a:pPr>
            <a:r>
              <a:rPr lang="en-US" dirty="0"/>
              <a:t>- Cicero, </a:t>
            </a:r>
            <a:r>
              <a:rPr lang="en-US" i="1" dirty="0"/>
              <a:t>Letters to Atticus</a:t>
            </a:r>
            <a:r>
              <a:rPr lang="en-US" dirty="0"/>
              <a:t> 13.52</a:t>
            </a:r>
          </a:p>
          <a:p>
            <a:pPr marL="0" indent="0">
              <a:buNone/>
            </a:pPr>
            <a:endParaRPr lang="en-US" dirty="0"/>
          </a:p>
        </p:txBody>
      </p:sp>
    </p:spTree>
    <p:extLst>
      <p:ext uri="{BB962C8B-B14F-4D97-AF65-F5344CB8AC3E}">
        <p14:creationId xmlns:p14="http://schemas.microsoft.com/office/powerpoint/2010/main" val="4082958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Caesar’s Mode of Rule</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a:t>“When I am in Rome, up and down the Forum, decrees are drawn up at the residence of your admirer, Caesar. What is more, when it happens to occur to him, I am put down as present at drafting, and I hear of some decree, allegedly passed on my motion, reaching Armenia and Syria before I know that there has been so much of a mention of the matter concerned. You must not think I am joking. Let me tell you that letters have been brought to me before today from monarchs at the other end of the earth, thanking me for my motion to give them the royal title, when I for my part was unaware of their very existence, let alone of their elevation to royalty.”</a:t>
            </a:r>
          </a:p>
          <a:p>
            <a:pPr marL="0" indent="0" algn="r">
              <a:buNone/>
            </a:pPr>
            <a:r>
              <a:rPr lang="en-US" dirty="0"/>
              <a:t>- Cicero, </a:t>
            </a:r>
            <a:r>
              <a:rPr lang="en-US" i="1" dirty="0"/>
              <a:t>Letters to Friends</a:t>
            </a:r>
            <a:r>
              <a:rPr lang="en-US" dirty="0"/>
              <a:t> 9.15 (46 BCE)</a:t>
            </a:r>
          </a:p>
          <a:p>
            <a:pPr marL="0" indent="0">
              <a:buNone/>
            </a:pPr>
            <a:endParaRPr lang="en-US" dirty="0"/>
          </a:p>
        </p:txBody>
      </p:sp>
      <p:sp>
        <p:nvSpPr>
          <p:cNvPr id="4" name="TextBox 3"/>
          <p:cNvSpPr txBox="1"/>
          <p:nvPr/>
        </p:nvSpPr>
        <p:spPr>
          <a:xfrm>
            <a:off x="205966" y="1752600"/>
            <a:ext cx="457200" cy="461665"/>
          </a:xfrm>
          <a:prstGeom prst="rect">
            <a:avLst/>
          </a:prstGeom>
          <a:noFill/>
        </p:spPr>
        <p:txBody>
          <a:bodyPr wrap="square" rtlCol="0">
            <a:spAutoFit/>
          </a:bodyPr>
          <a:lstStyle/>
          <a:p>
            <a:r>
              <a:rPr lang="en-US" sz="2400" b="1" dirty="0"/>
              <a:t>*</a:t>
            </a:r>
          </a:p>
        </p:txBody>
      </p:sp>
    </p:spTree>
    <p:extLst>
      <p:ext uri="{BB962C8B-B14F-4D97-AF65-F5344CB8AC3E}">
        <p14:creationId xmlns:p14="http://schemas.microsoft.com/office/powerpoint/2010/main" val="36310328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Ban on Long Commands</a:t>
            </a:r>
            <a:endParaRPr lang="en-US" dirty="0"/>
          </a:p>
        </p:txBody>
      </p:sp>
      <p:sp>
        <p:nvSpPr>
          <p:cNvPr id="3" name="Content Placeholder 2"/>
          <p:cNvSpPr>
            <a:spLocks noGrp="1"/>
          </p:cNvSpPr>
          <p:nvPr>
            <p:ph idx="1"/>
          </p:nvPr>
        </p:nvSpPr>
        <p:spPr/>
        <p:txBody>
          <a:bodyPr>
            <a:normAutofit fontScale="92500"/>
          </a:bodyPr>
          <a:lstStyle/>
          <a:p>
            <a:pPr marL="0" indent="0">
              <a:buNone/>
            </a:pPr>
            <a:r>
              <a:rPr lang="en-US" dirty="0"/>
              <a:t>“Since it was by ruling the </a:t>
            </a:r>
            <a:r>
              <a:rPr lang="en-US" dirty="0" err="1"/>
              <a:t>Gauls</a:t>
            </a:r>
            <a:r>
              <a:rPr lang="en-US" dirty="0"/>
              <a:t> for many years in succession that he himself had conceived a greater desire for dominion and had increased the equipment of his force, he limited by law the term of </a:t>
            </a:r>
            <a:r>
              <a:rPr lang="en-US" dirty="0" err="1"/>
              <a:t>propraetors</a:t>
            </a:r>
            <a:r>
              <a:rPr lang="en-US" dirty="0"/>
              <a:t> to one year that of proconsuls to two consecutive years, and enacted that no one whatever should be allowed to hold any command for a longer time.”</a:t>
            </a:r>
          </a:p>
          <a:p>
            <a:pPr marL="0" indent="0" algn="r">
              <a:buNone/>
            </a:pPr>
            <a:r>
              <a:rPr lang="en-US" dirty="0"/>
              <a:t>- Cassius </a:t>
            </a:r>
            <a:r>
              <a:rPr lang="en-US" dirty="0" err="1"/>
              <a:t>Dio</a:t>
            </a:r>
            <a:r>
              <a:rPr lang="en-US" dirty="0"/>
              <a:t> 43.25.3</a:t>
            </a:r>
          </a:p>
          <a:p>
            <a:pPr marL="0" indent="0">
              <a:buNone/>
            </a:pPr>
            <a:endParaRPr lang="en-US" dirty="0"/>
          </a:p>
        </p:txBody>
      </p:sp>
    </p:spTree>
    <p:extLst>
      <p:ext uri="{BB962C8B-B14F-4D97-AF65-F5344CB8AC3E}">
        <p14:creationId xmlns:p14="http://schemas.microsoft.com/office/powerpoint/2010/main" val="2248813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small" dirty="0">
                <a:latin typeface="Cambria"/>
                <a:cs typeface="Cambria"/>
              </a:rPr>
              <a:t>Dictator for Life (44 </a:t>
            </a:r>
            <a:r>
              <a:rPr lang="en-US" b="1" cap="small" dirty="0" err="1">
                <a:latin typeface="Cambria"/>
                <a:cs typeface="Cambria"/>
              </a:rPr>
              <a:t>bce</a:t>
            </a:r>
            <a:r>
              <a:rPr lang="en-US" b="1" cap="small" dirty="0">
                <a:latin typeface="Cambria"/>
                <a:cs typeface="Cambria"/>
              </a:rPr>
              <a:t>)</a:t>
            </a: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 y="1937728"/>
            <a:ext cx="2190949" cy="2225414"/>
          </a:xfrm>
        </p:spPr>
      </p:pic>
      <p:sp>
        <p:nvSpPr>
          <p:cNvPr id="7" name="TextBox 6"/>
          <p:cNvSpPr txBox="1"/>
          <p:nvPr/>
        </p:nvSpPr>
        <p:spPr>
          <a:xfrm>
            <a:off x="306618" y="4529707"/>
            <a:ext cx="4076700" cy="2089483"/>
          </a:xfrm>
          <a:prstGeom prst="rect">
            <a:avLst/>
          </a:prstGeom>
          <a:noFill/>
        </p:spPr>
        <p:txBody>
          <a:bodyPr wrap="square" rtlCol="0">
            <a:normAutofit/>
          </a:bodyPr>
          <a:lstStyle/>
          <a:p>
            <a:r>
              <a:rPr lang="en-US" dirty="0"/>
              <a:t>Silver denarius, Rome, Italy, c. 44 BCE; </a:t>
            </a:r>
            <a:r>
              <a:rPr lang="en-US" dirty="0" err="1"/>
              <a:t>obv</a:t>
            </a:r>
            <a:r>
              <a:rPr lang="en-US" dirty="0"/>
              <a:t>.: veiled head of Caesar r.; legend: CAESAR DICT PERPETVO; rev.: Venus standing l. holding scepter and Victory; legend: P SEPVLLIVS MACER</a:t>
            </a:r>
          </a:p>
        </p:txBody>
      </p:sp>
      <p:pic>
        <p:nvPicPr>
          <p:cNvPr id="11"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1168" y="1891623"/>
            <a:ext cx="2362200" cy="2309706"/>
          </a:xfrm>
          <a:prstGeom prst="rect">
            <a:avLst/>
          </a:prstGeom>
        </p:spPr>
      </p:pic>
      <p:sp>
        <p:nvSpPr>
          <p:cNvPr id="10" name="TextBox 9"/>
          <p:cNvSpPr txBox="1"/>
          <p:nvPr/>
        </p:nvSpPr>
        <p:spPr>
          <a:xfrm>
            <a:off x="135168" y="1828800"/>
            <a:ext cx="457200" cy="461665"/>
          </a:xfrm>
          <a:prstGeom prst="rect">
            <a:avLst/>
          </a:prstGeom>
          <a:noFill/>
        </p:spPr>
        <p:txBody>
          <a:bodyPr wrap="square" rtlCol="0">
            <a:spAutoFit/>
          </a:bodyPr>
          <a:lstStyle/>
          <a:p>
            <a:r>
              <a:rPr lang="en-US" sz="2400" b="1" dirty="0"/>
              <a:t>*</a:t>
            </a: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23222" r="29744"/>
          <a:stretch/>
        </p:blipFill>
        <p:spPr>
          <a:xfrm>
            <a:off x="5029200" y="1600200"/>
            <a:ext cx="3505200" cy="4545921"/>
          </a:xfrm>
          <a:prstGeom prst="rect">
            <a:avLst/>
          </a:prstGeom>
        </p:spPr>
      </p:pic>
    </p:spTree>
    <p:extLst>
      <p:ext uri="{BB962C8B-B14F-4D97-AF65-F5344CB8AC3E}">
        <p14:creationId xmlns:p14="http://schemas.microsoft.com/office/powerpoint/2010/main" val="3103588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Purple</a:t>
            </a:r>
            <a:endParaRPr lang="en-US" dirty="0"/>
          </a:p>
        </p:txBody>
      </p:sp>
      <p:sp>
        <p:nvSpPr>
          <p:cNvPr id="5" name="Content Placeholder 4"/>
          <p:cNvSpPr>
            <a:spLocks noGrp="1"/>
          </p:cNvSpPr>
          <p:nvPr>
            <p:ph sz="half" idx="2"/>
          </p:nvPr>
        </p:nvSpPr>
        <p:spPr/>
        <p:txBody>
          <a:bodyPr>
            <a:normAutofit fontScale="92500" lnSpcReduction="20000"/>
          </a:bodyPr>
          <a:lstStyle/>
          <a:p>
            <a:r>
              <a:rPr lang="en-US" dirty="0"/>
              <a:t>Produced from shells in the eastern Mediterranean, especially </a:t>
            </a:r>
            <a:r>
              <a:rPr lang="en-US" dirty="0" err="1"/>
              <a:t>Tyre</a:t>
            </a:r>
            <a:endParaRPr lang="en-US" dirty="0"/>
          </a:p>
          <a:p>
            <a:r>
              <a:rPr lang="en-US" dirty="0"/>
              <a:t>10,000 shellfish were required to produce one gram of dye</a:t>
            </a:r>
          </a:p>
          <a:p>
            <a:r>
              <a:rPr lang="en-US" dirty="0"/>
              <a:t>In 301 CE, one pound of purple wool cost between 12,000 and 50,000 denarii</a:t>
            </a:r>
          </a:p>
          <a:p>
            <a:r>
              <a:rPr lang="en-US" dirty="0"/>
              <a:t>And one pound of purple silk cost 150,000 denarii!</a:t>
            </a:r>
          </a:p>
        </p:txBody>
      </p:sp>
      <p:pic>
        <p:nvPicPr>
          <p:cNvPr id="4" name="Content Placeholder 3"/>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457200" y="2488375"/>
            <a:ext cx="4038600" cy="2749613"/>
          </a:xfrm>
        </p:spPr>
      </p:pic>
    </p:spTree>
    <p:extLst>
      <p:ext uri="{BB962C8B-B14F-4D97-AF65-F5344CB8AC3E}">
        <p14:creationId xmlns:p14="http://schemas.microsoft.com/office/powerpoint/2010/main" val="1953871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Julius Caesar</a:t>
            </a:r>
            <a:endParaRPr lang="en-US" dirty="0"/>
          </a:p>
        </p:txBody>
      </p:sp>
      <p:sp>
        <p:nvSpPr>
          <p:cNvPr id="4" name="Content Placeholder 3"/>
          <p:cNvSpPr>
            <a:spLocks noGrp="1"/>
          </p:cNvSpPr>
          <p:nvPr>
            <p:ph sz="half" idx="1"/>
          </p:nvPr>
        </p:nvSpPr>
        <p:spPr/>
        <p:txBody>
          <a:bodyPr>
            <a:normAutofit lnSpcReduction="10000"/>
          </a:bodyPr>
          <a:lstStyle/>
          <a:p>
            <a:r>
              <a:rPr lang="en-US" dirty="0"/>
              <a:t>Gaius Julius Caesar</a:t>
            </a:r>
          </a:p>
          <a:p>
            <a:r>
              <a:rPr lang="en-US" dirty="0"/>
              <a:t>c. 100-44 BCE</a:t>
            </a:r>
          </a:p>
          <a:p>
            <a:r>
              <a:rPr lang="en-US" dirty="0"/>
              <a:t>From the patrician Julian family</a:t>
            </a:r>
          </a:p>
          <a:p>
            <a:r>
              <a:rPr lang="en-US" dirty="0"/>
              <a:t>Nephew of Marius</a:t>
            </a:r>
          </a:p>
          <a:p>
            <a:r>
              <a:rPr lang="en-US" dirty="0"/>
              <a:t>Quaestor in 69, elected Pontifex Maximus in 63</a:t>
            </a:r>
          </a:p>
          <a:p>
            <a:r>
              <a:rPr lang="en-US" dirty="0"/>
              <a:t>Became consul in 59 with the support of Pompey and Crassus</a:t>
            </a:r>
          </a:p>
        </p:txBody>
      </p:sp>
      <p:pic>
        <p:nvPicPr>
          <p:cNvPr id="6" name="Content Placeholder 5"/>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418958" y="1600200"/>
            <a:ext cx="2497082" cy="4525963"/>
          </a:xfrm>
        </p:spPr>
      </p:pic>
    </p:spTree>
    <p:extLst>
      <p:ext uri="{BB962C8B-B14F-4D97-AF65-F5344CB8AC3E}">
        <p14:creationId xmlns:p14="http://schemas.microsoft.com/office/powerpoint/2010/main" val="20400546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small" dirty="0">
                <a:latin typeface="Cambria"/>
              </a:rPr>
              <a:t>The Death of Caesar</a:t>
            </a:r>
            <a:br>
              <a:rPr lang="en-US" b="1" cap="small" dirty="0">
                <a:latin typeface="Cambria"/>
              </a:rPr>
            </a:br>
            <a:r>
              <a:rPr lang="en-US" sz="2400" dirty="0"/>
              <a:t>Ides of March, 44</a:t>
            </a:r>
            <a:r>
              <a:rPr lang="en-US" sz="2400" cap="small" dirty="0"/>
              <a:t> </a:t>
            </a:r>
            <a:r>
              <a:rPr lang="en-US" sz="2400" cap="small" dirty="0" err="1"/>
              <a:t>bce</a:t>
            </a:r>
            <a:endParaRPr lang="en-US" sz="2400"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87813" y="1757764"/>
            <a:ext cx="7768374" cy="4566836"/>
          </a:xfrm>
        </p:spPr>
      </p:pic>
    </p:spTree>
    <p:extLst>
      <p:ext uri="{BB962C8B-B14F-4D97-AF65-F5344CB8AC3E}">
        <p14:creationId xmlns:p14="http://schemas.microsoft.com/office/powerpoint/2010/main" val="3684754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small" dirty="0">
                <a:latin typeface="Cambria"/>
                <a:cs typeface="Cambria"/>
              </a:rPr>
              <a:t>Brutus</a:t>
            </a:r>
            <a:endParaRPr lang="en-US" cap="small" dirty="0">
              <a:cs typeface="Cambria"/>
            </a:endParaRP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0" y="1837227"/>
            <a:ext cx="3277536" cy="3268173"/>
          </a:xfrm>
        </p:spPr>
      </p:pic>
      <p:sp>
        <p:nvSpPr>
          <p:cNvPr id="7" name="TextBox 6"/>
          <p:cNvSpPr txBox="1"/>
          <p:nvPr/>
        </p:nvSpPr>
        <p:spPr>
          <a:xfrm>
            <a:off x="76200" y="5223711"/>
            <a:ext cx="4463539" cy="1634289"/>
          </a:xfrm>
          <a:prstGeom prst="rect">
            <a:avLst/>
          </a:prstGeom>
          <a:noFill/>
        </p:spPr>
        <p:txBody>
          <a:bodyPr wrap="square" rtlCol="0">
            <a:normAutofit/>
          </a:bodyPr>
          <a:lstStyle/>
          <a:p>
            <a:r>
              <a:rPr lang="en-US" dirty="0"/>
              <a:t>Silver denarius, Greece(?), c. 43-42 BCE; </a:t>
            </a:r>
            <a:r>
              <a:rPr lang="en-US" dirty="0" err="1"/>
              <a:t>obv</a:t>
            </a:r>
            <a:r>
              <a:rPr lang="en-US" dirty="0"/>
              <a:t>.: head of Brutus r.; legend: </a:t>
            </a:r>
            <a:r>
              <a:rPr lang="en-US" dirty="0" err="1"/>
              <a:t>BRVT[us</a:t>
            </a:r>
            <a:r>
              <a:rPr lang="en-US" dirty="0"/>
              <a:t>] </a:t>
            </a:r>
            <a:r>
              <a:rPr lang="en-US" dirty="0" err="1"/>
              <a:t>IMP[erator</a:t>
            </a:r>
            <a:r>
              <a:rPr lang="en-US" dirty="0"/>
              <a:t>] L. </a:t>
            </a:r>
            <a:r>
              <a:rPr lang="en-US" dirty="0" err="1"/>
              <a:t>PLAET[us</a:t>
            </a:r>
            <a:r>
              <a:rPr lang="en-US" dirty="0"/>
              <a:t>] </a:t>
            </a:r>
            <a:r>
              <a:rPr lang="en-US" dirty="0" err="1"/>
              <a:t>CEST[us</a:t>
            </a:r>
            <a:r>
              <a:rPr lang="en-US" dirty="0"/>
              <a:t>]; rev.:  freedman’s cap between daggers; legend: EID MAR (the ides of March)</a:t>
            </a:r>
          </a:p>
        </p:txBody>
      </p:sp>
      <p:sp>
        <p:nvSpPr>
          <p:cNvPr id="10" name="TextBox 9"/>
          <p:cNvSpPr txBox="1"/>
          <p:nvPr/>
        </p:nvSpPr>
        <p:spPr>
          <a:xfrm>
            <a:off x="76200" y="2303350"/>
            <a:ext cx="457200" cy="461665"/>
          </a:xfrm>
          <a:prstGeom prst="rect">
            <a:avLst/>
          </a:prstGeom>
          <a:noFill/>
        </p:spPr>
        <p:txBody>
          <a:bodyPr wrap="square" rtlCol="0">
            <a:spAutoFit/>
          </a:bodyPr>
          <a:lstStyle/>
          <a:p>
            <a:r>
              <a:rPr lang="en-US" sz="2400" b="1" dirty="0"/>
              <a:t>*</a:t>
            </a:r>
          </a:p>
        </p:txBody>
      </p:sp>
      <p:sp>
        <p:nvSpPr>
          <p:cNvPr id="8" name="Content Placeholder 6"/>
          <p:cNvSpPr txBox="1">
            <a:spLocks/>
          </p:cNvSpPr>
          <p:nvPr/>
        </p:nvSpPr>
        <p:spPr>
          <a:xfrm>
            <a:off x="4648200" y="1600200"/>
            <a:ext cx="4038600" cy="4525963"/>
          </a:xfrm>
          <a:prstGeom prst="rect">
            <a:avLst/>
          </a:prstGeom>
        </p:spPr>
        <p:txBody>
          <a:bodyPr>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c. 85-42 BCE</a:t>
            </a:r>
          </a:p>
          <a:p>
            <a:r>
              <a:rPr lang="en-US" dirty="0"/>
              <a:t>Claimed descent from Lucius </a:t>
            </a:r>
            <a:r>
              <a:rPr lang="en-US" dirty="0" err="1"/>
              <a:t>Iunius</a:t>
            </a:r>
            <a:r>
              <a:rPr lang="en-US" dirty="0"/>
              <a:t> Brutus; nephew of Cato the Younger</a:t>
            </a:r>
          </a:p>
          <a:p>
            <a:r>
              <a:rPr lang="en-US" dirty="0"/>
              <a:t>Served under Pompey during the Civil War</a:t>
            </a:r>
          </a:p>
          <a:p>
            <a:r>
              <a:rPr lang="en-US" dirty="0"/>
              <a:t>Pardoned by Caesar after Pharsalus</a:t>
            </a:r>
          </a:p>
          <a:p>
            <a:r>
              <a:rPr lang="en-US" dirty="0"/>
              <a:t>Joined the conspiracy against Caesar in February, 44 BCE</a:t>
            </a:r>
          </a:p>
        </p:txBody>
      </p:sp>
    </p:spTree>
    <p:extLst>
      <p:ext uri="{BB962C8B-B14F-4D97-AF65-F5344CB8AC3E}">
        <p14:creationId xmlns:p14="http://schemas.microsoft.com/office/powerpoint/2010/main" val="14294021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small" dirty="0">
                <a:latin typeface="Cambria" panose="02040503050406030204" pitchFamily="18" charset="0"/>
              </a:rPr>
              <a:t>The Post-Caesar Dilemma</a:t>
            </a:r>
            <a:endParaRPr lang="en-US" b="1" dirty="0"/>
          </a:p>
        </p:txBody>
      </p:sp>
      <p:sp>
        <p:nvSpPr>
          <p:cNvPr id="5" name="Content Placeholder 4"/>
          <p:cNvSpPr>
            <a:spLocks noGrp="1"/>
          </p:cNvSpPr>
          <p:nvPr>
            <p:ph idx="1"/>
          </p:nvPr>
        </p:nvSpPr>
        <p:spPr/>
        <p:txBody>
          <a:bodyPr>
            <a:normAutofit lnSpcReduction="10000"/>
          </a:bodyPr>
          <a:lstStyle/>
          <a:p>
            <a:pPr marL="514350" indent="-514350">
              <a:buFont typeface="+mj-lt"/>
              <a:buAutoNum type="arabicPeriod"/>
            </a:pPr>
            <a:r>
              <a:rPr lang="en-US" dirty="0"/>
              <a:t>If Caesar was a tyrant, then all his decrees were illegal</a:t>
            </a:r>
          </a:p>
          <a:p>
            <a:pPr marL="914400" lvl="1" indent="-514350"/>
            <a:r>
              <a:rPr lang="en-US" dirty="0"/>
              <a:t>Thus invalidating all magistracies appointed by him, including those held by the murders</a:t>
            </a:r>
          </a:p>
          <a:p>
            <a:pPr marL="914400" lvl="1" indent="-514350"/>
            <a:r>
              <a:rPr lang="en-US" dirty="0"/>
              <a:t>So the Roman government would disappear</a:t>
            </a:r>
          </a:p>
          <a:p>
            <a:pPr marL="514350" indent="-514350">
              <a:buFont typeface="+mj-lt"/>
              <a:buAutoNum type="arabicPeriod"/>
            </a:pPr>
            <a:r>
              <a:rPr lang="en-US" dirty="0"/>
              <a:t>If he was not, then the murders were common criminals and had to be punished</a:t>
            </a:r>
          </a:p>
          <a:p>
            <a:r>
              <a:rPr lang="en-US" dirty="0"/>
              <a:t>So Cicero proposed that Caesar’s decrees be validated but that the murderers be pardoned</a:t>
            </a:r>
          </a:p>
        </p:txBody>
      </p:sp>
    </p:spTree>
    <p:extLst>
      <p:ext uri="{BB962C8B-B14F-4D97-AF65-F5344CB8AC3E}">
        <p14:creationId xmlns:p14="http://schemas.microsoft.com/office/powerpoint/2010/main" val="2892657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small" dirty="0">
                <a:latin typeface="Cambria" panose="02040503050406030204" pitchFamily="18" charset="0"/>
              </a:rPr>
              <a:t>Mark Antony</a:t>
            </a:r>
            <a:endParaRPr lang="en-US" b="1" dirty="0"/>
          </a:p>
        </p:txBody>
      </p:sp>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960234" y="1692214"/>
            <a:ext cx="3414531" cy="4341934"/>
          </a:xfrm>
        </p:spPr>
      </p:pic>
      <p:sp>
        <p:nvSpPr>
          <p:cNvPr id="4" name="Content Placeholder 3"/>
          <p:cNvSpPr>
            <a:spLocks noGrp="1"/>
          </p:cNvSpPr>
          <p:nvPr>
            <p:ph sz="half" idx="1"/>
          </p:nvPr>
        </p:nvSpPr>
        <p:spPr/>
        <p:txBody>
          <a:bodyPr>
            <a:normAutofit fontScale="77500" lnSpcReduction="20000"/>
          </a:bodyPr>
          <a:lstStyle/>
          <a:p>
            <a:r>
              <a:rPr lang="en-US" dirty="0"/>
              <a:t>Marcus Antonius</a:t>
            </a:r>
          </a:p>
          <a:p>
            <a:r>
              <a:rPr lang="en-US" dirty="0"/>
              <a:t>c. 83-30 BCE</a:t>
            </a:r>
          </a:p>
          <a:p>
            <a:r>
              <a:rPr lang="en-US" dirty="0"/>
              <a:t>Military career, including in Gaul under Caesar</a:t>
            </a:r>
          </a:p>
          <a:p>
            <a:r>
              <a:rPr lang="en-US" dirty="0"/>
              <a:t>Quaestor in 52, augur in 50, tribune of the plebs in 49</a:t>
            </a:r>
          </a:p>
          <a:p>
            <a:r>
              <a:rPr lang="en-US" dirty="0"/>
              <a:t>Supported Caesar’s invasion of Italy and served as his deputy</a:t>
            </a:r>
          </a:p>
          <a:p>
            <a:r>
              <a:rPr lang="en-US" dirty="0"/>
              <a:t>Made consul in 44</a:t>
            </a:r>
          </a:p>
          <a:p>
            <a:r>
              <a:rPr lang="en-US" dirty="0"/>
              <a:t>Delivered a funeral oration for Caesar that roused the people of Rome against the assassins</a:t>
            </a:r>
          </a:p>
        </p:txBody>
      </p:sp>
    </p:spTree>
    <p:extLst>
      <p:ext uri="{BB962C8B-B14F-4D97-AF65-F5344CB8AC3E}">
        <p14:creationId xmlns:p14="http://schemas.microsoft.com/office/powerpoint/2010/main" val="6721934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small" dirty="0">
                <a:latin typeface="Cambria" panose="02040503050406030204" pitchFamily="18" charset="0"/>
              </a:rPr>
              <a:t>Octavian</a:t>
            </a:r>
            <a:endParaRPr lang="en-US" b="1" dirty="0"/>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96865" y="1600200"/>
            <a:ext cx="3359270" cy="4525963"/>
          </a:xfrm>
        </p:spPr>
      </p:pic>
      <p:sp>
        <p:nvSpPr>
          <p:cNvPr id="3" name="Content Placeholder 2"/>
          <p:cNvSpPr>
            <a:spLocks noGrp="1"/>
          </p:cNvSpPr>
          <p:nvPr>
            <p:ph sz="half" idx="2"/>
          </p:nvPr>
        </p:nvSpPr>
        <p:spPr/>
        <p:txBody>
          <a:bodyPr>
            <a:normAutofit fontScale="85000" lnSpcReduction="20000"/>
          </a:bodyPr>
          <a:lstStyle/>
          <a:p>
            <a:r>
              <a:rPr lang="en-US" dirty="0"/>
              <a:t>63 BCE-14 CE</a:t>
            </a:r>
          </a:p>
          <a:p>
            <a:r>
              <a:rPr lang="en-US" dirty="0"/>
              <a:t>Born Gaius Octavius</a:t>
            </a:r>
          </a:p>
          <a:p>
            <a:r>
              <a:rPr lang="en-US" dirty="0"/>
              <a:t>Grand nephew of Julius Caesar</a:t>
            </a:r>
          </a:p>
          <a:p>
            <a:r>
              <a:rPr lang="en-US" dirty="0"/>
              <a:t>Fought with Caesar against </a:t>
            </a:r>
            <a:r>
              <a:rPr lang="en-US" dirty="0" err="1"/>
              <a:t>Sextus</a:t>
            </a:r>
            <a:r>
              <a:rPr lang="en-US" dirty="0"/>
              <a:t> Pompey in Spain</a:t>
            </a:r>
          </a:p>
          <a:p>
            <a:r>
              <a:rPr lang="en-US" dirty="0"/>
              <a:t>Upon Caesar’s death he accepted inheritance of his will, and therefore the onus to avenge his killing</a:t>
            </a:r>
          </a:p>
          <a:p>
            <a:pPr lvl="1"/>
            <a:r>
              <a:rPr lang="en-US" dirty="0"/>
              <a:t>And his name</a:t>
            </a:r>
          </a:p>
          <a:p>
            <a:pPr lvl="1"/>
            <a:r>
              <a:rPr lang="en-US" dirty="0"/>
              <a:t>Hence ‘Gaius Julius Caesar </a:t>
            </a:r>
            <a:r>
              <a:rPr lang="en-US" dirty="0" err="1"/>
              <a:t>Octavianus</a:t>
            </a:r>
            <a:r>
              <a:rPr lang="en-US" dirty="0"/>
              <a:t>’</a:t>
            </a:r>
          </a:p>
        </p:txBody>
      </p:sp>
    </p:spTree>
    <p:extLst>
      <p:ext uri="{BB962C8B-B14F-4D97-AF65-F5344CB8AC3E}">
        <p14:creationId xmlns:p14="http://schemas.microsoft.com/office/powerpoint/2010/main" val="17286032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small" dirty="0">
                <a:latin typeface="Cambria" panose="02040503050406030204" pitchFamily="18" charset="0"/>
              </a:rPr>
              <a:t>Antony vs Octavian</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39765" y="2163383"/>
            <a:ext cx="2673469" cy="3399597"/>
          </a:xfrm>
        </p:spPr>
      </p:pic>
      <p:pic>
        <p:nvPicPr>
          <p:cNvPr id="6" name="Content Placeholder 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418959" y="2180365"/>
            <a:ext cx="2497082" cy="3365632"/>
          </a:xfrm>
        </p:spPr>
      </p:pic>
    </p:spTree>
    <p:extLst>
      <p:ext uri="{BB962C8B-B14F-4D97-AF65-F5344CB8AC3E}">
        <p14:creationId xmlns:p14="http://schemas.microsoft.com/office/powerpoint/2010/main" val="5553339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small" dirty="0">
                <a:latin typeface="Cambria" panose="02040503050406030204" pitchFamily="18" charset="0"/>
              </a:rPr>
              <a:t>The Second Triumvirate</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57200" y="2163383"/>
            <a:ext cx="2673469" cy="3399597"/>
          </a:xfrm>
        </p:spPr>
      </p:pic>
      <p:pic>
        <p:nvPicPr>
          <p:cNvPr id="6" name="Content Placeholder 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3323459" y="2180365"/>
            <a:ext cx="2497082" cy="3365632"/>
          </a:xfrm>
        </p:spPr>
      </p:pic>
      <p:sp>
        <p:nvSpPr>
          <p:cNvPr id="3" name="Rectangle 2"/>
          <p:cNvSpPr/>
          <p:nvPr/>
        </p:nvSpPr>
        <p:spPr>
          <a:xfrm>
            <a:off x="6172200" y="2119423"/>
            <a:ext cx="2673469" cy="3399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708834" y="3219056"/>
            <a:ext cx="1600200" cy="1200329"/>
          </a:xfrm>
          <a:prstGeom prst="rect">
            <a:avLst/>
          </a:prstGeom>
          <a:noFill/>
        </p:spPr>
        <p:txBody>
          <a:bodyPr wrap="square" rtlCol="0">
            <a:spAutoFit/>
          </a:bodyPr>
          <a:lstStyle/>
          <a:p>
            <a:pPr algn="ctr"/>
            <a:r>
              <a:rPr lang="en-US" sz="2400" b="1" dirty="0"/>
              <a:t>Marcus </a:t>
            </a:r>
            <a:r>
              <a:rPr lang="en-US" sz="2400" b="1" dirty="0" err="1"/>
              <a:t>Aemilius</a:t>
            </a:r>
            <a:r>
              <a:rPr lang="en-US" sz="2400" b="1" dirty="0"/>
              <a:t> Lepidus</a:t>
            </a:r>
          </a:p>
        </p:txBody>
      </p:sp>
    </p:spTree>
    <p:extLst>
      <p:ext uri="{BB962C8B-B14F-4D97-AF65-F5344CB8AC3E}">
        <p14:creationId xmlns:p14="http://schemas.microsoft.com/office/powerpoint/2010/main" val="1681926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Key Terms</a:t>
            </a:r>
          </a:p>
        </p:txBody>
      </p:sp>
      <p:sp>
        <p:nvSpPr>
          <p:cNvPr id="3" name="Content Placeholder 2"/>
          <p:cNvSpPr>
            <a:spLocks noGrp="1"/>
          </p:cNvSpPr>
          <p:nvPr>
            <p:ph idx="1"/>
          </p:nvPr>
        </p:nvSpPr>
        <p:spPr/>
        <p:txBody>
          <a:bodyPr>
            <a:normAutofit lnSpcReduction="10000"/>
          </a:bodyPr>
          <a:lstStyle/>
          <a:p>
            <a:r>
              <a:rPr lang="en-US" dirty="0"/>
              <a:t>Julius Caesar</a:t>
            </a:r>
          </a:p>
          <a:p>
            <a:r>
              <a:rPr lang="en-US" dirty="0"/>
              <a:t>Gaul</a:t>
            </a:r>
          </a:p>
          <a:p>
            <a:r>
              <a:rPr lang="en-US" dirty="0"/>
              <a:t>Vercingetorix</a:t>
            </a:r>
          </a:p>
          <a:p>
            <a:r>
              <a:rPr lang="en-US" dirty="0"/>
              <a:t>Pharsalus</a:t>
            </a:r>
          </a:p>
          <a:p>
            <a:r>
              <a:rPr lang="en-US" dirty="0"/>
              <a:t>Cleopatra</a:t>
            </a:r>
          </a:p>
          <a:p>
            <a:r>
              <a:rPr lang="en-US" dirty="0"/>
              <a:t>Marcus </a:t>
            </a:r>
            <a:r>
              <a:rPr lang="en-US" dirty="0" err="1"/>
              <a:t>Iunius</a:t>
            </a:r>
            <a:r>
              <a:rPr lang="en-US" dirty="0"/>
              <a:t> Brutus</a:t>
            </a:r>
          </a:p>
          <a:p>
            <a:r>
              <a:rPr lang="en-US" dirty="0"/>
              <a:t>Mark Antony</a:t>
            </a:r>
          </a:p>
          <a:p>
            <a:r>
              <a:rPr lang="en-US" dirty="0"/>
              <a:t>Octavian</a:t>
            </a:r>
          </a:p>
          <a:p>
            <a:endParaRPr lang="en-US" dirty="0"/>
          </a:p>
        </p:txBody>
      </p:sp>
    </p:spTree>
    <p:extLst>
      <p:ext uri="{BB962C8B-B14F-4D97-AF65-F5344CB8AC3E}">
        <p14:creationId xmlns:p14="http://schemas.microsoft.com/office/powerpoint/2010/main" val="1428076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Later ‘Caesars’</a:t>
            </a:r>
            <a:endParaRPr lang="en-US" dirty="0"/>
          </a:p>
        </p:txBody>
      </p:sp>
      <p:sp>
        <p:nvSpPr>
          <p:cNvPr id="5" name="Text Placeholder 4"/>
          <p:cNvSpPr>
            <a:spLocks noGrp="1"/>
          </p:cNvSpPr>
          <p:nvPr>
            <p:ph type="body" idx="1"/>
          </p:nvPr>
        </p:nvSpPr>
        <p:spPr/>
        <p:txBody>
          <a:bodyPr anchor="ctr"/>
          <a:lstStyle/>
          <a:p>
            <a:pPr algn="ctr"/>
            <a:r>
              <a:rPr lang="en-US" dirty="0"/>
              <a:t>Kaiser</a:t>
            </a:r>
          </a:p>
        </p:txBody>
      </p:sp>
      <p:pic>
        <p:nvPicPr>
          <p:cNvPr id="9" name="Content Placeholder 8"/>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007137" y="2174875"/>
            <a:ext cx="2940313" cy="3951288"/>
          </a:xfrm>
        </p:spPr>
      </p:pic>
      <p:sp>
        <p:nvSpPr>
          <p:cNvPr id="7" name="Text Placeholder 6"/>
          <p:cNvSpPr>
            <a:spLocks noGrp="1"/>
          </p:cNvSpPr>
          <p:nvPr>
            <p:ph type="body" sz="quarter" idx="3"/>
          </p:nvPr>
        </p:nvSpPr>
        <p:spPr/>
        <p:txBody>
          <a:bodyPr anchor="ctr"/>
          <a:lstStyle/>
          <a:p>
            <a:pPr algn="ctr"/>
            <a:r>
              <a:rPr lang="en-US" dirty="0"/>
              <a:t>Czar/Tsar</a:t>
            </a:r>
          </a:p>
        </p:txBody>
      </p:sp>
      <p:pic>
        <p:nvPicPr>
          <p:cNvPr id="10" name="Content Placeholder 9"/>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5348816" y="2174875"/>
            <a:ext cx="2634192" cy="3951288"/>
          </a:xfrm>
        </p:spPr>
      </p:pic>
      <p:sp>
        <p:nvSpPr>
          <p:cNvPr id="11" name="Text Placeholder 4"/>
          <p:cNvSpPr txBox="1">
            <a:spLocks/>
          </p:cNvSpPr>
          <p:nvPr/>
        </p:nvSpPr>
        <p:spPr>
          <a:xfrm>
            <a:off x="457200" y="6172200"/>
            <a:ext cx="4040188" cy="639762"/>
          </a:xfrm>
          <a:prstGeom prst="rect">
            <a:avLst/>
          </a:prstGeom>
        </p:spPr>
        <p:txBody>
          <a:bodyPr vert="horz" lIns="91440" tIns="45720" rIns="91440" bIns="45720" rtlCol="0" anchor="ctr">
            <a:normAutofit/>
          </a:bodyPr>
          <a:lstStyle>
            <a:lvl1pPr marL="0" indent="0" algn="l"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en-US" sz="1800" b="0" dirty="0"/>
              <a:t>Kaiser Wilhelm II (r. 1888-1918)</a:t>
            </a:r>
          </a:p>
        </p:txBody>
      </p:sp>
      <p:sp>
        <p:nvSpPr>
          <p:cNvPr id="12" name="Text Placeholder 6"/>
          <p:cNvSpPr txBox="1">
            <a:spLocks/>
          </p:cNvSpPr>
          <p:nvPr/>
        </p:nvSpPr>
        <p:spPr>
          <a:xfrm>
            <a:off x="4648200" y="6151830"/>
            <a:ext cx="4041775" cy="639762"/>
          </a:xfrm>
          <a:prstGeom prst="rect">
            <a:avLst/>
          </a:prstGeom>
        </p:spPr>
        <p:txBody>
          <a:bodyPr vert="horz" lIns="91440" tIns="45720" rIns="91440" bIns="45720" rtlCol="0" anchor="ctr">
            <a:normAutofit/>
          </a:bodyPr>
          <a:lstStyle>
            <a:lvl1pPr marL="0" indent="0" algn="l"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en-US" sz="1800" b="0" dirty="0"/>
              <a:t>Tsar Nicholas II (r. 1894-1918)</a:t>
            </a:r>
          </a:p>
        </p:txBody>
      </p:sp>
    </p:spTree>
    <p:extLst>
      <p:ext uri="{BB962C8B-B14F-4D97-AF65-F5344CB8AC3E}">
        <p14:creationId xmlns:p14="http://schemas.microsoft.com/office/powerpoint/2010/main" val="1252267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cap="small" dirty="0">
                <a:latin typeface="Cambria" panose="02040503050406030204" pitchFamily="18" charset="0"/>
              </a:rPr>
              <a:t>The </a:t>
            </a:r>
            <a:r>
              <a:rPr lang="en-US" b="1" cap="small" dirty="0" err="1">
                <a:latin typeface="Cambria" panose="02040503050406030204" pitchFamily="18" charset="0"/>
              </a:rPr>
              <a:t>Gauls</a:t>
            </a:r>
            <a:endParaRPr lang="en-US" b="1" cap="small" dirty="0">
              <a:latin typeface="Cambria" panose="02040503050406030204" pitchFamily="18" charset="0"/>
            </a:endParaRPr>
          </a:p>
        </p:txBody>
      </p:sp>
      <p:pic>
        <p:nvPicPr>
          <p:cNvPr id="8" name="Content Placeholder 7"/>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79264" y="2253668"/>
            <a:ext cx="3394472" cy="3219026"/>
          </a:xfrm>
        </p:spPr>
      </p:pic>
      <p:pic>
        <p:nvPicPr>
          <p:cNvPr id="5" name="Content Placeholder 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2178354"/>
            <a:ext cx="4038600" cy="3369655"/>
          </a:xfrm>
        </p:spPr>
      </p:pic>
      <p:sp>
        <p:nvSpPr>
          <p:cNvPr id="2" name="TextBox 1"/>
          <p:cNvSpPr txBox="1"/>
          <p:nvPr/>
        </p:nvSpPr>
        <p:spPr>
          <a:xfrm>
            <a:off x="762000" y="5867400"/>
            <a:ext cx="3352800" cy="369332"/>
          </a:xfrm>
          <a:prstGeom prst="rect">
            <a:avLst/>
          </a:prstGeom>
          <a:noFill/>
        </p:spPr>
        <p:txBody>
          <a:bodyPr wrap="square" rtlCol="0">
            <a:spAutoFit/>
          </a:bodyPr>
          <a:lstStyle/>
          <a:p>
            <a:pPr algn="ctr"/>
            <a:r>
              <a:rPr lang="en-US" dirty="0"/>
              <a:t>390 BCE</a:t>
            </a:r>
          </a:p>
        </p:txBody>
      </p:sp>
      <p:sp>
        <p:nvSpPr>
          <p:cNvPr id="7" name="TextBox 6"/>
          <p:cNvSpPr txBox="1"/>
          <p:nvPr/>
        </p:nvSpPr>
        <p:spPr>
          <a:xfrm>
            <a:off x="5029200" y="5867400"/>
            <a:ext cx="3352800" cy="369332"/>
          </a:xfrm>
          <a:prstGeom prst="rect">
            <a:avLst/>
          </a:prstGeom>
          <a:noFill/>
        </p:spPr>
        <p:txBody>
          <a:bodyPr wrap="square" rtlCol="0">
            <a:spAutoFit/>
          </a:bodyPr>
          <a:lstStyle/>
          <a:p>
            <a:pPr algn="ctr"/>
            <a:r>
              <a:rPr lang="en-US" dirty="0"/>
              <a:t>104-101 BCE</a:t>
            </a:r>
          </a:p>
        </p:txBody>
      </p:sp>
    </p:spTree>
    <p:extLst>
      <p:ext uri="{BB962C8B-B14F-4D97-AF65-F5344CB8AC3E}">
        <p14:creationId xmlns:p14="http://schemas.microsoft.com/office/powerpoint/2010/main" val="1532333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8800" y="274638"/>
            <a:ext cx="3048000" cy="1143000"/>
          </a:xfrm>
        </p:spPr>
        <p:txBody>
          <a:bodyPr/>
          <a:lstStyle/>
          <a:p>
            <a:r>
              <a:rPr lang="en-US" b="1" cap="small" dirty="0">
                <a:latin typeface="Cambria" panose="02040503050406030204" pitchFamily="18" charset="0"/>
              </a:rPr>
              <a:t>Gaul</a:t>
            </a:r>
          </a:p>
        </p:txBody>
      </p:sp>
      <p:pic>
        <p:nvPicPr>
          <p:cNvPr id="6" name="Content Placeholder 5"/>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76200" y="-1"/>
            <a:ext cx="5469280" cy="7010401"/>
          </a:xfrm>
        </p:spPr>
      </p:pic>
      <p:sp>
        <p:nvSpPr>
          <p:cNvPr id="5" name="Content Placeholder 4"/>
          <p:cNvSpPr>
            <a:spLocks noGrp="1"/>
          </p:cNvSpPr>
          <p:nvPr>
            <p:ph sz="half" idx="2"/>
          </p:nvPr>
        </p:nvSpPr>
        <p:spPr>
          <a:xfrm>
            <a:off x="5638800" y="1600200"/>
            <a:ext cx="3048000" cy="4953000"/>
          </a:xfrm>
        </p:spPr>
        <p:txBody>
          <a:bodyPr>
            <a:normAutofit/>
          </a:bodyPr>
          <a:lstStyle/>
          <a:p>
            <a:pPr marL="0" indent="0">
              <a:buNone/>
            </a:pPr>
            <a:r>
              <a:rPr lang="en-US" dirty="0"/>
              <a:t>“All Gaul is divided into three parts, one of which the Belgae inhabit, the </a:t>
            </a:r>
            <a:r>
              <a:rPr lang="en-US" dirty="0" err="1"/>
              <a:t>Aquitani</a:t>
            </a:r>
            <a:r>
              <a:rPr lang="en-US" dirty="0"/>
              <a:t> another, those who in their own language are called Celts, in ours </a:t>
            </a:r>
            <a:r>
              <a:rPr lang="en-US" dirty="0" err="1"/>
              <a:t>Gauls</a:t>
            </a:r>
            <a:r>
              <a:rPr lang="en-US" dirty="0"/>
              <a:t>, the third.”</a:t>
            </a:r>
          </a:p>
          <a:p>
            <a:pPr marL="0" indent="0" algn="r">
              <a:buNone/>
            </a:pPr>
            <a:r>
              <a:rPr lang="en-US" sz="2400" dirty="0"/>
              <a:t>- Julius Caesar, </a:t>
            </a:r>
            <a:r>
              <a:rPr lang="en-US" sz="2400" i="1" dirty="0"/>
              <a:t>Gallic War</a:t>
            </a:r>
            <a:r>
              <a:rPr lang="en-US" sz="2400" dirty="0"/>
              <a:t> 1.1</a:t>
            </a:r>
          </a:p>
        </p:txBody>
      </p:sp>
      <p:sp>
        <p:nvSpPr>
          <p:cNvPr id="7" name="Oval 6"/>
          <p:cNvSpPr/>
          <p:nvPr/>
        </p:nvSpPr>
        <p:spPr>
          <a:xfrm>
            <a:off x="1676400" y="3048000"/>
            <a:ext cx="1447800" cy="6858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147646" y="2743200"/>
            <a:ext cx="814754" cy="381000"/>
          </a:xfrm>
          <a:prstGeom prst="rect">
            <a:avLst/>
          </a:prstGeom>
          <a:noFill/>
        </p:spPr>
        <p:txBody>
          <a:bodyPr wrap="square" rtlCol="0">
            <a:spAutoFit/>
          </a:bodyPr>
          <a:lstStyle/>
          <a:p>
            <a:r>
              <a:rPr lang="en-US" b="1" dirty="0" err="1">
                <a:solidFill>
                  <a:srgbClr val="FF0000"/>
                </a:solidFill>
              </a:rPr>
              <a:t>Aedui</a:t>
            </a:r>
            <a:endParaRPr lang="en-US" b="1" dirty="0">
              <a:solidFill>
                <a:srgbClr val="FF0000"/>
              </a:solidFill>
            </a:endParaRPr>
          </a:p>
        </p:txBody>
      </p:sp>
    </p:spTree>
    <p:extLst>
      <p:ext uri="{BB962C8B-B14F-4D97-AF65-F5344CB8AC3E}">
        <p14:creationId xmlns:p14="http://schemas.microsoft.com/office/powerpoint/2010/main" val="1045795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Caesar as Consul</a:t>
            </a:r>
          </a:p>
        </p:txBody>
      </p:sp>
      <p:pic>
        <p:nvPicPr>
          <p:cNvPr id="4" name="Content Placeholder 3"/>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418958" y="1600200"/>
            <a:ext cx="2497082" cy="4525963"/>
          </a:xfrm>
        </p:spPr>
      </p:pic>
      <p:sp>
        <p:nvSpPr>
          <p:cNvPr id="3" name="Content Placeholder 2"/>
          <p:cNvSpPr>
            <a:spLocks noGrp="1"/>
          </p:cNvSpPr>
          <p:nvPr>
            <p:ph sz="half" idx="1"/>
          </p:nvPr>
        </p:nvSpPr>
        <p:spPr/>
        <p:txBody>
          <a:bodyPr>
            <a:normAutofit fontScale="92500" lnSpcReduction="20000"/>
          </a:bodyPr>
          <a:lstStyle/>
          <a:p>
            <a:r>
              <a:rPr lang="en-US" dirty="0"/>
              <a:t>Consul in 59 BCE with Marcus </a:t>
            </a:r>
            <a:r>
              <a:rPr lang="en-US" dirty="0" err="1"/>
              <a:t>Calpurnius</a:t>
            </a:r>
            <a:r>
              <a:rPr lang="en-US" dirty="0"/>
              <a:t> </a:t>
            </a:r>
            <a:r>
              <a:rPr lang="en-US" dirty="0" err="1"/>
              <a:t>Bibulus</a:t>
            </a:r>
            <a:r>
              <a:rPr lang="en-US" dirty="0"/>
              <a:t>, a staunch </a:t>
            </a:r>
            <a:r>
              <a:rPr lang="en-US" i="1" dirty="0" err="1"/>
              <a:t>optimatis</a:t>
            </a:r>
            <a:endParaRPr lang="en-US" i="1" dirty="0"/>
          </a:p>
          <a:p>
            <a:pPr lvl="1"/>
            <a:r>
              <a:rPr lang="en-US" dirty="0"/>
              <a:t>But </a:t>
            </a:r>
            <a:r>
              <a:rPr lang="en-US" dirty="0" err="1"/>
              <a:t>Bibulus</a:t>
            </a:r>
            <a:r>
              <a:rPr lang="en-US" dirty="0"/>
              <a:t> eventually refused to leave his house and began issuing decrees based on astrology</a:t>
            </a:r>
          </a:p>
          <a:p>
            <a:r>
              <a:rPr lang="en-US" dirty="0"/>
              <a:t>Passed Pompey’s land bill using violence</a:t>
            </a:r>
          </a:p>
          <a:p>
            <a:r>
              <a:rPr lang="en-US" dirty="0"/>
              <a:t>Granted Cisalpine Gaul as his province for three years!</a:t>
            </a:r>
          </a:p>
        </p:txBody>
      </p:sp>
    </p:spTree>
    <p:extLst>
      <p:ext uri="{BB962C8B-B14F-4D97-AF65-F5344CB8AC3E}">
        <p14:creationId xmlns:p14="http://schemas.microsoft.com/office/powerpoint/2010/main" val="2029320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Caesar in Gaul</a:t>
            </a:r>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981200" y="1265797"/>
            <a:ext cx="5181600" cy="5352188"/>
          </a:xfrm>
        </p:spPr>
      </p:pic>
      <p:sp>
        <p:nvSpPr>
          <p:cNvPr id="7" name="TextBox 6"/>
          <p:cNvSpPr txBox="1"/>
          <p:nvPr/>
        </p:nvSpPr>
        <p:spPr>
          <a:xfrm>
            <a:off x="7391400" y="5257800"/>
            <a:ext cx="1600200" cy="830997"/>
          </a:xfrm>
          <a:prstGeom prst="rect">
            <a:avLst/>
          </a:prstGeom>
          <a:noFill/>
        </p:spPr>
        <p:txBody>
          <a:bodyPr wrap="square" rtlCol="0">
            <a:spAutoFit/>
          </a:bodyPr>
          <a:lstStyle/>
          <a:p>
            <a:pPr algn="ctr"/>
            <a:r>
              <a:rPr lang="en-US" sz="2400" b="1" dirty="0"/>
              <a:t>c. 58-50 BCE</a:t>
            </a:r>
          </a:p>
        </p:txBody>
      </p:sp>
    </p:spTree>
    <p:extLst>
      <p:ext uri="{BB962C8B-B14F-4D97-AF65-F5344CB8AC3E}">
        <p14:creationId xmlns:p14="http://schemas.microsoft.com/office/powerpoint/2010/main" val="328824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Caesar’s Justification</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a:t>“The causes of their conspiracy, it was said, were as follows. In the first place, they feared that when all Gaul was pacified they might themselves be brought face to face with a Roman army; in the second, they were being stirred up by certain of the </a:t>
            </a:r>
            <a:r>
              <a:rPr lang="en-US" dirty="0" err="1"/>
              <a:t>Gauls</a:t>
            </a:r>
            <a:r>
              <a:rPr lang="en-US" dirty="0"/>
              <a:t>, who had either been unwilling that the Germans should stay longer in Gaul, and were now no less distressed that a Roman army should winter and establish itself in Gaul, or who for sheer fickleness and inconsistency were set upon a change of rule; in certain cases, too, the agitation was due to the fact that in Gaul the most powerful chiefs, and such as had the means to hire men, commonly endeavored to make themselves kings, and this they could not readily do under our empire.”</a:t>
            </a:r>
          </a:p>
          <a:p>
            <a:pPr marL="0" indent="0" algn="r">
              <a:buNone/>
            </a:pPr>
            <a:r>
              <a:rPr lang="en-US" dirty="0"/>
              <a:t>- Julius Caesar, </a:t>
            </a:r>
            <a:r>
              <a:rPr lang="en-US" i="1" dirty="0"/>
              <a:t>Gallic Wars</a:t>
            </a:r>
            <a:r>
              <a:rPr lang="en-US" dirty="0"/>
              <a:t> 2.1</a:t>
            </a:r>
          </a:p>
        </p:txBody>
      </p:sp>
    </p:spTree>
    <p:extLst>
      <p:ext uri="{BB962C8B-B14F-4D97-AF65-F5344CB8AC3E}">
        <p14:creationId xmlns:p14="http://schemas.microsoft.com/office/powerpoint/2010/main" val="42232485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27976</TotalTime>
  <Words>2013</Words>
  <Application>Microsoft Macintosh PowerPoint</Application>
  <PresentationFormat>On-screen Show (4:3)</PresentationFormat>
  <Paragraphs>182</Paragraphs>
  <Slides>37</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Calibri</vt:lpstr>
      <vt:lpstr>Cambria</vt:lpstr>
      <vt:lpstr>Office Theme</vt:lpstr>
      <vt:lpstr>Civil Wars</vt:lpstr>
      <vt:lpstr>Sources</vt:lpstr>
      <vt:lpstr>Julius Caesar</vt:lpstr>
      <vt:lpstr>Later ‘Caesars’</vt:lpstr>
      <vt:lpstr>The Gauls</vt:lpstr>
      <vt:lpstr>Gaul</vt:lpstr>
      <vt:lpstr>Caesar as Consul</vt:lpstr>
      <vt:lpstr>Caesar in Gaul</vt:lpstr>
      <vt:lpstr>Caesar’s Justification</vt:lpstr>
      <vt:lpstr>Vercingetorix</vt:lpstr>
      <vt:lpstr>Spoils of War</vt:lpstr>
      <vt:lpstr>Forum Iulium</vt:lpstr>
      <vt:lpstr>Pompey and the Senate</vt:lpstr>
      <vt:lpstr>Cicero’s Assessment</vt:lpstr>
      <vt:lpstr>“The die is cast” (49 bce)</vt:lpstr>
      <vt:lpstr>Picking Sides</vt:lpstr>
      <vt:lpstr>Civil War</vt:lpstr>
      <vt:lpstr>Consular Elections in 48 bce</vt:lpstr>
      <vt:lpstr>Pharsalus</vt:lpstr>
      <vt:lpstr>The Death of Pompey (48 bce)</vt:lpstr>
      <vt:lpstr>Caesar in Egypt</vt:lpstr>
      <vt:lpstr>Civil War (cont.)</vt:lpstr>
      <vt:lpstr>The Death of Cato (46 bce)</vt:lpstr>
      <vt:lpstr>Caesar’s New Powers</vt:lpstr>
      <vt:lpstr>Caesar’s Entourage</vt:lpstr>
      <vt:lpstr>Caesar’s Mode of Rule</vt:lpstr>
      <vt:lpstr>Ban on Long Commands</vt:lpstr>
      <vt:lpstr>Dictator for Life (44 bce)</vt:lpstr>
      <vt:lpstr>Purple</vt:lpstr>
      <vt:lpstr>The Death of Caesar Ides of March, 44 bce</vt:lpstr>
      <vt:lpstr>Brutus</vt:lpstr>
      <vt:lpstr>The Post-Caesar Dilemma</vt:lpstr>
      <vt:lpstr>Mark Antony</vt:lpstr>
      <vt:lpstr>Octavian</vt:lpstr>
      <vt:lpstr>Antony vs Octavian</vt:lpstr>
      <vt:lpstr>The Second Triumvirate</vt:lpstr>
      <vt:lpstr>Key Terms</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CLARCH 350 Money in Antiquity</dc:title>
  <dc:creator>Henry Colburn</dc:creator>
  <cp:lastModifiedBy>Ninh Nguyen</cp:lastModifiedBy>
  <cp:revision>4593</cp:revision>
  <dcterms:created xsi:type="dcterms:W3CDTF">2013-09-06T12:51:15Z</dcterms:created>
  <dcterms:modified xsi:type="dcterms:W3CDTF">2025-10-22T17:44:47Z</dcterms:modified>
</cp:coreProperties>
</file>